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5" r:id="rId2"/>
    <p:sldId id="27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6858000" type="screen4x3"/>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4" d="100"/>
          <a:sy n="94" d="100"/>
        </p:scale>
        <p:origin x="-1114" y="-67"/>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cked"/>
        <c:varyColors val="0"/>
        <c:ser>
          <c:idx val="0"/>
          <c:order val="0"/>
          <c:tx>
            <c:strRef>
              <c:f>Sayfa1!$B$1</c:f>
              <c:strCache>
                <c:ptCount val="1"/>
                <c:pt idx="0">
                  <c:v>Seri 1</c:v>
                </c:pt>
              </c:strCache>
            </c:strRef>
          </c:tx>
          <c:cat>
            <c:strRef>
              <c:f>Sayfa1!$A$2:$A$5</c:f>
              <c:strCache>
                <c:ptCount val="4"/>
                <c:pt idx="0">
                  <c:v>Analyzing the business processes</c:v>
                </c:pt>
                <c:pt idx="1">
                  <c:v>Software Design and Technology Stack Selection </c:v>
                </c:pt>
                <c:pt idx="2">
                  <c:v>Design and Development of a Software Audit System</c:v>
                </c:pt>
                <c:pt idx="3">
                  <c:v> System Deployment and System Functioning</c:v>
                </c:pt>
              </c:strCache>
            </c:strRef>
          </c:cat>
          <c:val>
            <c:numRef>
              <c:f>Sayfa1!$B$2:$B$5</c:f>
              <c:numCache>
                <c:formatCode>General</c:formatCode>
                <c:ptCount val="4"/>
                <c:pt idx="0">
                  <c:v>4</c:v>
                </c:pt>
                <c:pt idx="1">
                  <c:v>6</c:v>
                </c:pt>
                <c:pt idx="2">
                  <c:v>11</c:v>
                </c:pt>
                <c:pt idx="3">
                  <c:v>15</c:v>
                </c:pt>
              </c:numCache>
            </c:numRef>
          </c:val>
          <c:smooth val="0"/>
        </c:ser>
        <c:ser>
          <c:idx val="1"/>
          <c:order val="1"/>
          <c:tx>
            <c:strRef>
              <c:f>Sayfa1!$C$1</c:f>
              <c:strCache>
                <c:ptCount val="1"/>
                <c:pt idx="0">
                  <c:v>Seri 2</c:v>
                </c:pt>
              </c:strCache>
            </c:strRef>
          </c:tx>
          <c:cat>
            <c:strRef>
              <c:f>Sayfa1!$A$2:$A$5</c:f>
              <c:strCache>
                <c:ptCount val="4"/>
                <c:pt idx="0">
                  <c:v>Analyzing the business processes</c:v>
                </c:pt>
                <c:pt idx="1">
                  <c:v>Software Design and Technology Stack Selection </c:v>
                </c:pt>
                <c:pt idx="2">
                  <c:v>Design and Development of a Software Audit System</c:v>
                </c:pt>
                <c:pt idx="3">
                  <c:v> System Deployment and System Functioning</c:v>
                </c:pt>
              </c:strCache>
            </c:strRef>
          </c:cat>
          <c:val>
            <c:numRef>
              <c:f>Sayfa1!$C$2:$C$5</c:f>
              <c:numCache>
                <c:formatCode>General</c:formatCode>
                <c:ptCount val="4"/>
                <c:pt idx="0">
                  <c:v>5</c:v>
                </c:pt>
                <c:pt idx="1">
                  <c:v>7</c:v>
                </c:pt>
                <c:pt idx="2">
                  <c:v>12</c:v>
                </c:pt>
                <c:pt idx="3">
                  <c:v>16</c:v>
                </c:pt>
              </c:numCache>
            </c:numRef>
          </c:val>
          <c:smooth val="0"/>
        </c:ser>
        <c:ser>
          <c:idx val="2"/>
          <c:order val="2"/>
          <c:tx>
            <c:strRef>
              <c:f>Sayfa1!$D$1</c:f>
              <c:strCache>
                <c:ptCount val="1"/>
                <c:pt idx="0">
                  <c:v>Seri 3</c:v>
                </c:pt>
              </c:strCache>
            </c:strRef>
          </c:tx>
          <c:cat>
            <c:strRef>
              <c:f>Sayfa1!$A$2:$A$5</c:f>
              <c:strCache>
                <c:ptCount val="4"/>
                <c:pt idx="0">
                  <c:v>Analyzing the business processes</c:v>
                </c:pt>
                <c:pt idx="1">
                  <c:v>Software Design and Technology Stack Selection </c:v>
                </c:pt>
                <c:pt idx="2">
                  <c:v>Design and Development of a Software Audit System</c:v>
                </c:pt>
                <c:pt idx="3">
                  <c:v> System Deployment and System Functioning</c:v>
                </c:pt>
              </c:strCache>
            </c:strRef>
          </c:cat>
          <c:val>
            <c:numRef>
              <c:f>Sayfa1!$D$2:$D$5</c:f>
              <c:numCache>
                <c:formatCode>General</c:formatCode>
                <c:ptCount val="4"/>
                <c:pt idx="0">
                  <c:v>5.5</c:v>
                </c:pt>
                <c:pt idx="1">
                  <c:v>8</c:v>
                </c:pt>
                <c:pt idx="2">
                  <c:v>13</c:v>
                </c:pt>
                <c:pt idx="3">
                  <c:v>17</c:v>
                </c:pt>
              </c:numCache>
            </c:numRef>
          </c:val>
          <c:smooth val="0"/>
        </c:ser>
        <c:dLbls>
          <c:showLegendKey val="0"/>
          <c:showVal val="0"/>
          <c:showCatName val="0"/>
          <c:showSerName val="0"/>
          <c:showPercent val="0"/>
          <c:showBubbleSize val="0"/>
        </c:dLbls>
        <c:marker val="1"/>
        <c:smooth val="0"/>
        <c:axId val="146963456"/>
        <c:axId val="146969344"/>
      </c:lineChart>
      <c:catAx>
        <c:axId val="146963456"/>
        <c:scaling>
          <c:orientation val="minMax"/>
        </c:scaling>
        <c:delete val="0"/>
        <c:axPos val="b"/>
        <c:majorTickMark val="out"/>
        <c:minorTickMark val="none"/>
        <c:tickLblPos val="nextTo"/>
        <c:crossAx val="146969344"/>
        <c:crosses val="autoZero"/>
        <c:auto val="1"/>
        <c:lblAlgn val="ctr"/>
        <c:lblOffset val="100"/>
        <c:noMultiLvlLbl val="0"/>
      </c:catAx>
      <c:valAx>
        <c:axId val="146969344"/>
        <c:scaling>
          <c:orientation val="minMax"/>
        </c:scaling>
        <c:delete val="0"/>
        <c:axPos val="l"/>
        <c:majorGridlines/>
        <c:numFmt formatCode="General" sourceLinked="1"/>
        <c:majorTickMark val="out"/>
        <c:minorTickMark val="none"/>
        <c:tickLblPos val="nextTo"/>
        <c:crossAx val="146963456"/>
        <c:crosses val="autoZero"/>
        <c:crossBetween val="between"/>
      </c:valAx>
    </c:plotArea>
    <c:legend>
      <c:legendPos val="r"/>
      <c:overlay val="0"/>
    </c:legend>
    <c:plotVisOnly val="1"/>
    <c:dispBlanksAs val="zero"/>
    <c:showDLblsOverMax val="0"/>
  </c:chart>
  <c:txPr>
    <a:bodyPr/>
    <a:lstStyle/>
    <a:p>
      <a:pPr>
        <a:defRPr sz="1800"/>
      </a:pPr>
      <a:endParaRPr lang="en-US"/>
    </a:p>
  </c:txPr>
  <c:externalData r:id="rId1">
    <c:autoUpdate val="0"/>
  </c:externalData>
</c:chartSpace>
</file>

<file path=ppt/diagrams/_rels/data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gif"/><Relationship Id="rId1" Type="http://schemas.openxmlformats.org/officeDocument/2006/relationships/image" Target="../media/image2.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gif"/><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2BCF84-39FC-4FCC-A367-97B18AFE04C4}" type="doc">
      <dgm:prSet loTypeId="urn:microsoft.com/office/officeart/2008/layout/AlternatingPictureBlocks" loCatId="list" qsTypeId="urn:microsoft.com/office/officeart/2005/8/quickstyle/3d7" qsCatId="3D" csTypeId="urn:microsoft.com/office/officeart/2005/8/colors/accent1_2" csCatId="accent1" phldr="1"/>
      <dgm:spPr/>
    </dgm:pt>
    <dgm:pt modelId="{5DC0B445-A04B-449C-9235-9ED41A07CA28}">
      <dgm:prSet phldrT="[Metin]" custT="1"/>
      <dgm:spPr/>
      <dgm:t>
        <a:bodyPr/>
        <a:lstStyle/>
        <a:p>
          <a:pPr algn="l"/>
          <a:r>
            <a:rPr lang="en-GB" sz="1600" smtClean="0">
              <a:latin typeface="Bahnschrift Light SemiCondensed" panose="020B0502040204020203" pitchFamily="34" charset="0"/>
            </a:rPr>
            <a:t>Prof. </a:t>
          </a:r>
          <a:r>
            <a:rPr lang="ru-RU" sz="1600" smtClean="0">
              <a:latin typeface="Bahnschrift Light SemiCondensed" panose="020B0502040204020203" pitchFamily="34" charset="0"/>
            </a:rPr>
            <a:t>Лев Вадимович Іванов</a:t>
          </a:r>
          <a:endParaRPr lang="tr-TR" sz="1600" smtClean="0">
            <a:latin typeface="Bahnschrift Light SemiCondensed" panose="020B0502040204020203" pitchFamily="34" charset="0"/>
          </a:endParaRPr>
        </a:p>
        <a:p>
          <a:pPr algn="l"/>
          <a:r>
            <a:rPr lang="en-GB" sz="1600" smtClean="0">
              <a:latin typeface="Bahnschrift Light SemiCondensed" panose="020B0502040204020203" pitchFamily="34" charset="0"/>
            </a:rPr>
            <a:t>Prof </a:t>
          </a:r>
          <a:r>
            <a:rPr lang="ru-RU" sz="1600" smtClean="0">
              <a:latin typeface="Bahnschrift Light SemiCondensed" panose="020B0502040204020203" pitchFamily="34" charset="0"/>
            </a:rPr>
            <a:t>Олексій Сергійович Кізілов</a:t>
          </a:r>
          <a:endParaRPr lang="en-GB" sz="1600" dirty="0">
            <a:latin typeface="Bahnschrift Light SemiCondensed" panose="020B0502040204020203" pitchFamily="34" charset="0"/>
          </a:endParaRPr>
        </a:p>
      </dgm:t>
    </dgm:pt>
    <dgm:pt modelId="{6ADC3753-AEB6-4627-9E83-4F931115C3CA}" type="parTrans" cxnId="{B5A7D36A-1A21-4FD0-9F39-E7A5FD05A4BB}">
      <dgm:prSet/>
      <dgm:spPr/>
      <dgm:t>
        <a:bodyPr/>
        <a:lstStyle/>
        <a:p>
          <a:endParaRPr lang="en-GB"/>
        </a:p>
      </dgm:t>
    </dgm:pt>
    <dgm:pt modelId="{8C40E69A-2F35-4558-B0A4-FCCDF40A522D}" type="sibTrans" cxnId="{B5A7D36A-1A21-4FD0-9F39-E7A5FD05A4BB}">
      <dgm:prSet/>
      <dgm:spPr/>
      <dgm:t>
        <a:bodyPr/>
        <a:lstStyle/>
        <a:p>
          <a:endParaRPr lang="en-GB"/>
        </a:p>
      </dgm:t>
    </dgm:pt>
    <dgm:pt modelId="{09AABE50-897E-4568-9F2E-BAECD0B4CD7F}">
      <dgm:prSet phldrT="[Metin]"/>
      <dgm:spPr/>
      <dgm:t>
        <a:bodyPr/>
        <a:lstStyle/>
        <a:p>
          <a:pPr algn="l"/>
          <a:r>
            <a:rPr lang="tr-TR" smtClean="0">
              <a:latin typeface="Bahnschrift Light SemiCondensed" panose="020B0502040204020203" pitchFamily="34" charset="0"/>
            </a:rPr>
            <a:t>Project ;</a:t>
          </a:r>
        </a:p>
        <a:p>
          <a:pPr algn="l"/>
          <a:r>
            <a:rPr lang="tr-TR" smtClean="0">
              <a:latin typeface="Bahnschrift Light SemiCondensed" panose="020B0502040204020203" pitchFamily="34" charset="0"/>
            </a:rPr>
            <a:t>Presentation About</a:t>
          </a:r>
        </a:p>
        <a:p>
          <a:pPr algn="l"/>
          <a:r>
            <a:rPr lang="tr-TR" smtClean="0">
              <a:latin typeface="Bahnschrift Light SemiCondensed" panose="020B0502040204020203" pitchFamily="34" charset="0"/>
            </a:rPr>
            <a:t>Module 1,2,3,4</a:t>
          </a:r>
          <a:endParaRPr lang="en-GB" dirty="0">
            <a:latin typeface="Bahnschrift Light SemiCondensed" panose="020B0502040204020203" pitchFamily="34" charset="0"/>
          </a:endParaRPr>
        </a:p>
      </dgm:t>
    </dgm:pt>
    <dgm:pt modelId="{A09D9898-EC53-4F62-AEE8-069C1E5CCF4D}" type="parTrans" cxnId="{5C1E3F2E-3B8B-4433-A4BE-47CB4190C9BA}">
      <dgm:prSet/>
      <dgm:spPr/>
      <dgm:t>
        <a:bodyPr/>
        <a:lstStyle/>
        <a:p>
          <a:endParaRPr lang="en-GB"/>
        </a:p>
      </dgm:t>
    </dgm:pt>
    <dgm:pt modelId="{ADA6CEAB-8A46-4738-904B-9A22D870A1F3}" type="sibTrans" cxnId="{5C1E3F2E-3B8B-4433-A4BE-47CB4190C9BA}">
      <dgm:prSet/>
      <dgm:spPr/>
      <dgm:t>
        <a:bodyPr/>
        <a:lstStyle/>
        <a:p>
          <a:endParaRPr lang="en-GB"/>
        </a:p>
      </dgm:t>
    </dgm:pt>
    <dgm:pt modelId="{78ECD1CD-F8DE-4D34-A2BE-AA8B3E339DE5}">
      <dgm:prSet phldrT="[Metin]"/>
      <dgm:spPr/>
      <dgm:t>
        <a:bodyPr/>
        <a:lstStyle/>
        <a:p>
          <a:pPr algn="l"/>
          <a:r>
            <a:rPr lang="tr-TR" dirty="0" err="1" smtClean="0">
              <a:latin typeface="Bahnschrift Light SemiCondensed" panose="020B0502040204020203" pitchFamily="34" charset="0"/>
            </a:rPr>
            <a:t>Made</a:t>
          </a:r>
          <a:r>
            <a:rPr lang="tr-TR" dirty="0" smtClean="0">
              <a:latin typeface="Bahnschrift Light SemiCondensed" panose="020B0502040204020203" pitchFamily="34" charset="0"/>
            </a:rPr>
            <a:t> </a:t>
          </a:r>
          <a:r>
            <a:rPr lang="tr-TR" dirty="0" err="1" smtClean="0">
              <a:latin typeface="Bahnschrift Light SemiCondensed" panose="020B0502040204020203" pitchFamily="34" charset="0"/>
            </a:rPr>
            <a:t>by</a:t>
          </a:r>
          <a:r>
            <a:rPr lang="tr-TR" dirty="0" smtClean="0">
              <a:latin typeface="Bahnschrift Light SemiCondensed" panose="020B0502040204020203" pitchFamily="34" charset="0"/>
            </a:rPr>
            <a:t> Sami </a:t>
          </a:r>
          <a:r>
            <a:rPr lang="tr-TR" dirty="0" err="1" smtClean="0">
              <a:latin typeface="Bahnschrift Light SemiCondensed" panose="020B0502040204020203" pitchFamily="34" charset="0"/>
            </a:rPr>
            <a:t>Sonmez</a:t>
          </a:r>
          <a:endParaRPr lang="tr-TR" dirty="0" smtClean="0">
            <a:latin typeface="Bahnschrift Light SemiCondensed" panose="020B0502040204020203" pitchFamily="34" charset="0"/>
          </a:endParaRPr>
        </a:p>
        <a:p>
          <a:pPr algn="l"/>
          <a:r>
            <a:rPr lang="tr-TR" dirty="0" smtClean="0">
              <a:latin typeface="Bahnschrift Light SemiCondensed" panose="020B0502040204020203" pitchFamily="34" charset="0"/>
            </a:rPr>
            <a:t>KH-222ia.e</a:t>
          </a:r>
          <a:endParaRPr lang="en-GB" dirty="0">
            <a:latin typeface="Bahnschrift Light SemiCondensed" panose="020B0502040204020203" pitchFamily="34" charset="0"/>
          </a:endParaRPr>
        </a:p>
      </dgm:t>
    </dgm:pt>
    <dgm:pt modelId="{E1E5B80B-1D8B-4006-966B-71BB4FD99892}" type="parTrans" cxnId="{E62E4C56-C080-48D0-A2C5-C2EF787A6F87}">
      <dgm:prSet/>
      <dgm:spPr/>
      <dgm:t>
        <a:bodyPr/>
        <a:lstStyle/>
        <a:p>
          <a:endParaRPr lang="en-GB"/>
        </a:p>
      </dgm:t>
    </dgm:pt>
    <dgm:pt modelId="{BCD1AC8A-4D83-49D0-B1CB-695B7175D4F8}" type="sibTrans" cxnId="{E62E4C56-C080-48D0-A2C5-C2EF787A6F87}">
      <dgm:prSet/>
      <dgm:spPr/>
      <dgm:t>
        <a:bodyPr/>
        <a:lstStyle/>
        <a:p>
          <a:endParaRPr lang="en-GB"/>
        </a:p>
      </dgm:t>
    </dgm:pt>
    <dgm:pt modelId="{ABCF8AB6-639B-46C5-B29A-7E42CBF767C3}" type="pres">
      <dgm:prSet presAssocID="{C22BCF84-39FC-4FCC-A367-97B18AFE04C4}" presName="linearFlow" presStyleCnt="0">
        <dgm:presLayoutVars>
          <dgm:dir/>
          <dgm:resizeHandles val="exact"/>
        </dgm:presLayoutVars>
      </dgm:prSet>
      <dgm:spPr/>
    </dgm:pt>
    <dgm:pt modelId="{579590D0-BC4E-4A76-8E82-0F29B470E3C3}" type="pres">
      <dgm:prSet presAssocID="{5DC0B445-A04B-449C-9235-9ED41A07CA28}" presName="comp" presStyleCnt="0"/>
      <dgm:spPr/>
    </dgm:pt>
    <dgm:pt modelId="{BD7B2158-07B2-4CEA-A60C-5065914A1888}" type="pres">
      <dgm:prSet presAssocID="{5DC0B445-A04B-449C-9235-9ED41A07CA28}" presName="rect2" presStyleLbl="node1" presStyleIdx="0" presStyleCnt="3">
        <dgm:presLayoutVars>
          <dgm:bulletEnabled val="1"/>
        </dgm:presLayoutVars>
      </dgm:prSet>
      <dgm:spPr/>
      <dgm:t>
        <a:bodyPr/>
        <a:lstStyle/>
        <a:p>
          <a:endParaRPr lang="en-GB"/>
        </a:p>
      </dgm:t>
    </dgm:pt>
    <dgm:pt modelId="{A39076BF-4176-4015-BE65-AE7C7543ED8C}" type="pres">
      <dgm:prSet presAssocID="{5DC0B445-A04B-449C-9235-9ED41A07CA28}" presName="rect1" presStyleLbl="lnNod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l="-15000" r="-15000"/>
          </a:stretch>
        </a:blipFill>
      </dgm:spPr>
    </dgm:pt>
    <dgm:pt modelId="{5A71CFBF-E6ED-4284-918C-C219D9D2CF7F}" type="pres">
      <dgm:prSet presAssocID="{8C40E69A-2F35-4558-B0A4-FCCDF40A522D}" presName="sibTrans" presStyleCnt="0"/>
      <dgm:spPr/>
    </dgm:pt>
    <dgm:pt modelId="{8B7FA2B7-8A28-4F55-B4A3-1845EA0BB91F}" type="pres">
      <dgm:prSet presAssocID="{09AABE50-897E-4568-9F2E-BAECD0B4CD7F}" presName="comp" presStyleCnt="0"/>
      <dgm:spPr/>
    </dgm:pt>
    <dgm:pt modelId="{CC9DBAE5-CCA9-45E8-9299-DA080D65213F}" type="pres">
      <dgm:prSet presAssocID="{09AABE50-897E-4568-9F2E-BAECD0B4CD7F}" presName="rect2" presStyleLbl="node1" presStyleIdx="1" presStyleCnt="3">
        <dgm:presLayoutVars>
          <dgm:bulletEnabled val="1"/>
        </dgm:presLayoutVars>
      </dgm:prSet>
      <dgm:spPr/>
      <dgm:t>
        <a:bodyPr/>
        <a:lstStyle/>
        <a:p>
          <a:endParaRPr lang="en-GB"/>
        </a:p>
      </dgm:t>
    </dgm:pt>
    <dgm:pt modelId="{939D728A-D040-4F23-BABA-04402206612A}" type="pres">
      <dgm:prSet presAssocID="{09AABE50-897E-4568-9F2E-BAECD0B4CD7F}" presName="rect1" presStyleLbl="ln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000" r="-1000"/>
          </a:stretch>
        </a:blipFill>
      </dgm:spPr>
    </dgm:pt>
    <dgm:pt modelId="{C6CE19FB-9711-421F-8415-D204D78A5B0D}" type="pres">
      <dgm:prSet presAssocID="{ADA6CEAB-8A46-4738-904B-9A22D870A1F3}" presName="sibTrans" presStyleCnt="0"/>
      <dgm:spPr/>
    </dgm:pt>
    <dgm:pt modelId="{08E843B0-AC66-40AA-A48F-6FBADE2DA158}" type="pres">
      <dgm:prSet presAssocID="{78ECD1CD-F8DE-4D34-A2BE-AA8B3E339DE5}" presName="comp" presStyleCnt="0"/>
      <dgm:spPr/>
    </dgm:pt>
    <dgm:pt modelId="{1D3367CE-22CA-49FA-ADCF-2E8981A24B38}" type="pres">
      <dgm:prSet presAssocID="{78ECD1CD-F8DE-4D34-A2BE-AA8B3E339DE5}" presName="rect2" presStyleLbl="node1" presStyleIdx="2" presStyleCnt="3">
        <dgm:presLayoutVars>
          <dgm:bulletEnabled val="1"/>
        </dgm:presLayoutVars>
      </dgm:prSet>
      <dgm:spPr/>
      <dgm:t>
        <a:bodyPr/>
        <a:lstStyle/>
        <a:p>
          <a:endParaRPr lang="en-GB"/>
        </a:p>
      </dgm:t>
    </dgm:pt>
    <dgm:pt modelId="{CF877845-FB2B-4DE4-87FD-07C852E3ED4F}" type="pres">
      <dgm:prSet presAssocID="{78ECD1CD-F8DE-4D34-A2BE-AA8B3E339DE5}" presName="rect1" presStyleLbl="ln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dgm:spPr>
    </dgm:pt>
  </dgm:ptLst>
  <dgm:cxnLst>
    <dgm:cxn modelId="{DE796CD1-6862-4B94-853E-090516543E11}" type="presOf" srcId="{5DC0B445-A04B-449C-9235-9ED41A07CA28}" destId="{BD7B2158-07B2-4CEA-A60C-5065914A1888}" srcOrd="0" destOrd="0" presId="urn:microsoft.com/office/officeart/2008/layout/AlternatingPictureBlocks"/>
    <dgm:cxn modelId="{5C1E3F2E-3B8B-4433-A4BE-47CB4190C9BA}" srcId="{C22BCF84-39FC-4FCC-A367-97B18AFE04C4}" destId="{09AABE50-897E-4568-9F2E-BAECD0B4CD7F}" srcOrd="1" destOrd="0" parTransId="{A09D9898-EC53-4F62-AEE8-069C1E5CCF4D}" sibTransId="{ADA6CEAB-8A46-4738-904B-9A22D870A1F3}"/>
    <dgm:cxn modelId="{B5A7D36A-1A21-4FD0-9F39-E7A5FD05A4BB}" srcId="{C22BCF84-39FC-4FCC-A367-97B18AFE04C4}" destId="{5DC0B445-A04B-449C-9235-9ED41A07CA28}" srcOrd="0" destOrd="0" parTransId="{6ADC3753-AEB6-4627-9E83-4F931115C3CA}" sibTransId="{8C40E69A-2F35-4558-B0A4-FCCDF40A522D}"/>
    <dgm:cxn modelId="{E62E4C56-C080-48D0-A2C5-C2EF787A6F87}" srcId="{C22BCF84-39FC-4FCC-A367-97B18AFE04C4}" destId="{78ECD1CD-F8DE-4D34-A2BE-AA8B3E339DE5}" srcOrd="2" destOrd="0" parTransId="{E1E5B80B-1D8B-4006-966B-71BB4FD99892}" sibTransId="{BCD1AC8A-4D83-49D0-B1CB-695B7175D4F8}"/>
    <dgm:cxn modelId="{8AB5A826-13D3-4A65-B7FD-7216B50C8EBB}" type="presOf" srcId="{78ECD1CD-F8DE-4D34-A2BE-AA8B3E339DE5}" destId="{1D3367CE-22CA-49FA-ADCF-2E8981A24B38}" srcOrd="0" destOrd="0" presId="urn:microsoft.com/office/officeart/2008/layout/AlternatingPictureBlocks"/>
    <dgm:cxn modelId="{2B5486FA-0167-41E8-87EB-F0566719746A}" type="presOf" srcId="{C22BCF84-39FC-4FCC-A367-97B18AFE04C4}" destId="{ABCF8AB6-639B-46C5-B29A-7E42CBF767C3}" srcOrd="0" destOrd="0" presId="urn:microsoft.com/office/officeart/2008/layout/AlternatingPictureBlocks"/>
    <dgm:cxn modelId="{693D703A-A03C-4EF7-9197-A126C348D32F}" type="presOf" srcId="{09AABE50-897E-4568-9F2E-BAECD0B4CD7F}" destId="{CC9DBAE5-CCA9-45E8-9299-DA080D65213F}" srcOrd="0" destOrd="0" presId="urn:microsoft.com/office/officeart/2008/layout/AlternatingPictureBlocks"/>
    <dgm:cxn modelId="{58733792-519C-4BC4-9FDD-69B685DB05B9}" type="presParOf" srcId="{ABCF8AB6-639B-46C5-B29A-7E42CBF767C3}" destId="{579590D0-BC4E-4A76-8E82-0F29B470E3C3}" srcOrd="0" destOrd="0" presId="urn:microsoft.com/office/officeart/2008/layout/AlternatingPictureBlocks"/>
    <dgm:cxn modelId="{A8E1DA8D-F6B6-4095-B523-B61F3DF36ACF}" type="presParOf" srcId="{579590D0-BC4E-4A76-8E82-0F29B470E3C3}" destId="{BD7B2158-07B2-4CEA-A60C-5065914A1888}" srcOrd="0" destOrd="0" presId="urn:microsoft.com/office/officeart/2008/layout/AlternatingPictureBlocks"/>
    <dgm:cxn modelId="{493E605F-EDD5-4BA5-BCF8-7959B5595F67}" type="presParOf" srcId="{579590D0-BC4E-4A76-8E82-0F29B470E3C3}" destId="{A39076BF-4176-4015-BE65-AE7C7543ED8C}" srcOrd="1" destOrd="0" presId="urn:microsoft.com/office/officeart/2008/layout/AlternatingPictureBlocks"/>
    <dgm:cxn modelId="{B85E39C0-50EE-47DE-9BE0-1EF145FAECF1}" type="presParOf" srcId="{ABCF8AB6-639B-46C5-B29A-7E42CBF767C3}" destId="{5A71CFBF-E6ED-4284-918C-C219D9D2CF7F}" srcOrd="1" destOrd="0" presId="urn:microsoft.com/office/officeart/2008/layout/AlternatingPictureBlocks"/>
    <dgm:cxn modelId="{8E895C24-4DA6-42CB-9DB2-91BEC323771D}" type="presParOf" srcId="{ABCF8AB6-639B-46C5-B29A-7E42CBF767C3}" destId="{8B7FA2B7-8A28-4F55-B4A3-1845EA0BB91F}" srcOrd="2" destOrd="0" presId="urn:microsoft.com/office/officeart/2008/layout/AlternatingPictureBlocks"/>
    <dgm:cxn modelId="{073F3A1F-AA8B-4F82-B098-F291399D5347}" type="presParOf" srcId="{8B7FA2B7-8A28-4F55-B4A3-1845EA0BB91F}" destId="{CC9DBAE5-CCA9-45E8-9299-DA080D65213F}" srcOrd="0" destOrd="0" presId="urn:microsoft.com/office/officeart/2008/layout/AlternatingPictureBlocks"/>
    <dgm:cxn modelId="{8C8C8E92-12F3-41C8-A0F1-853708D52598}" type="presParOf" srcId="{8B7FA2B7-8A28-4F55-B4A3-1845EA0BB91F}" destId="{939D728A-D040-4F23-BABA-04402206612A}" srcOrd="1" destOrd="0" presId="urn:microsoft.com/office/officeart/2008/layout/AlternatingPictureBlocks"/>
    <dgm:cxn modelId="{E5EAD2CA-E5E5-43AD-8168-68201D3A433D}" type="presParOf" srcId="{ABCF8AB6-639B-46C5-B29A-7E42CBF767C3}" destId="{C6CE19FB-9711-421F-8415-D204D78A5B0D}" srcOrd="3" destOrd="0" presId="urn:microsoft.com/office/officeart/2008/layout/AlternatingPictureBlocks"/>
    <dgm:cxn modelId="{6ABCD365-C6A1-4004-9F4F-B3F4D3558C1A}" type="presParOf" srcId="{ABCF8AB6-639B-46C5-B29A-7E42CBF767C3}" destId="{08E843B0-AC66-40AA-A48F-6FBADE2DA158}" srcOrd="4" destOrd="0" presId="urn:microsoft.com/office/officeart/2008/layout/AlternatingPictureBlocks"/>
    <dgm:cxn modelId="{322898CD-F979-49B4-8999-6C7A4A9F8C46}" type="presParOf" srcId="{08E843B0-AC66-40AA-A48F-6FBADE2DA158}" destId="{1D3367CE-22CA-49FA-ADCF-2E8981A24B38}" srcOrd="0" destOrd="0" presId="urn:microsoft.com/office/officeart/2008/layout/AlternatingPictureBlocks"/>
    <dgm:cxn modelId="{D87EBEE3-7618-477E-ABA4-F0D1280F8B66}" type="presParOf" srcId="{08E843B0-AC66-40AA-A48F-6FBADE2DA158}" destId="{CF877845-FB2B-4DE4-87FD-07C852E3ED4F}" srcOrd="1" destOrd="0" presId="urn:microsoft.com/office/officeart/2008/layout/AlternatingPictureBlock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B2158-07B2-4CEA-A60C-5065914A1888}">
      <dsp:nvSpPr>
        <dsp:cNvPr id="0" name=""/>
        <dsp:cNvSpPr/>
      </dsp:nvSpPr>
      <dsp:spPr>
        <a:xfrm>
          <a:off x="2271002" y="1040"/>
          <a:ext cx="3536611" cy="1599552"/>
        </a:xfrm>
        <a:prstGeom prst="rect">
          <a:avLst/>
        </a:prstGeom>
        <a:solidFill>
          <a:schemeClr val="accent1">
            <a:hueOff val="0"/>
            <a:satOff val="0"/>
            <a:lumOff val="0"/>
            <a:alphaOff val="0"/>
          </a:schemeClr>
        </a:solidFill>
        <a:ln>
          <a:noFill/>
        </a:ln>
        <a:effectLst>
          <a:outerShdw blurRad="38100" dist="25400" dir="5400000" rotWithShape="0">
            <a:srgbClr val="000000">
              <a:alpha val="40000"/>
            </a:srgbClr>
          </a:outerShdw>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GB" sz="1600" kern="1200" smtClean="0">
              <a:latin typeface="Bahnschrift Light SemiCondensed" panose="020B0502040204020203" pitchFamily="34" charset="0"/>
            </a:rPr>
            <a:t>Prof. </a:t>
          </a:r>
          <a:r>
            <a:rPr lang="ru-RU" sz="1600" kern="1200" smtClean="0">
              <a:latin typeface="Bahnschrift Light SemiCondensed" panose="020B0502040204020203" pitchFamily="34" charset="0"/>
            </a:rPr>
            <a:t>Лев Вадимович Іванов</a:t>
          </a:r>
          <a:endParaRPr lang="tr-TR" sz="1600" kern="1200" smtClean="0">
            <a:latin typeface="Bahnschrift Light SemiCondensed" panose="020B0502040204020203" pitchFamily="34" charset="0"/>
          </a:endParaRPr>
        </a:p>
        <a:p>
          <a:pPr lvl="0" algn="l" defTabSz="711200">
            <a:lnSpc>
              <a:spcPct val="90000"/>
            </a:lnSpc>
            <a:spcBef>
              <a:spcPct val="0"/>
            </a:spcBef>
            <a:spcAft>
              <a:spcPct val="35000"/>
            </a:spcAft>
          </a:pPr>
          <a:r>
            <a:rPr lang="en-GB" sz="1600" kern="1200" smtClean="0">
              <a:latin typeface="Bahnschrift Light SemiCondensed" panose="020B0502040204020203" pitchFamily="34" charset="0"/>
            </a:rPr>
            <a:t>Prof </a:t>
          </a:r>
          <a:r>
            <a:rPr lang="ru-RU" sz="1600" kern="1200" smtClean="0">
              <a:latin typeface="Bahnschrift Light SemiCondensed" panose="020B0502040204020203" pitchFamily="34" charset="0"/>
            </a:rPr>
            <a:t>Олексій Сергійович Кізілов</a:t>
          </a:r>
          <a:endParaRPr lang="en-GB" sz="1600" kern="1200" dirty="0">
            <a:latin typeface="Bahnschrift Light SemiCondensed" panose="020B0502040204020203" pitchFamily="34" charset="0"/>
          </a:endParaRPr>
        </a:p>
      </dsp:txBody>
      <dsp:txXfrm>
        <a:off x="2271002" y="1040"/>
        <a:ext cx="3536611" cy="1599552"/>
      </dsp:txXfrm>
    </dsp:sp>
    <dsp:sp modelId="{A39076BF-4176-4015-BE65-AE7C7543ED8C}">
      <dsp:nvSpPr>
        <dsp:cNvPr id="0" name=""/>
        <dsp:cNvSpPr/>
      </dsp:nvSpPr>
      <dsp:spPr>
        <a:xfrm>
          <a:off x="529090" y="1040"/>
          <a:ext cx="1583557" cy="1599552"/>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l="-15000" r="-15000"/>
          </a:stretch>
        </a:blipFill>
        <a:ln>
          <a:noFill/>
        </a:ln>
        <a:effectLst>
          <a:outerShdw blurRad="38100" dist="25400" dir="5400000" rotWithShape="0">
            <a:srgbClr val="000000">
              <a:alpha val="40000"/>
            </a:srgbClr>
          </a:outerShdw>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sp>
    <dsp:sp modelId="{CC9DBAE5-CCA9-45E8-9299-DA080D65213F}">
      <dsp:nvSpPr>
        <dsp:cNvPr id="0" name=""/>
        <dsp:cNvSpPr/>
      </dsp:nvSpPr>
      <dsp:spPr>
        <a:xfrm>
          <a:off x="529090" y="1864519"/>
          <a:ext cx="3536611" cy="1599552"/>
        </a:xfrm>
        <a:prstGeom prst="rect">
          <a:avLst/>
        </a:prstGeom>
        <a:solidFill>
          <a:schemeClr val="accent1">
            <a:hueOff val="0"/>
            <a:satOff val="0"/>
            <a:lumOff val="0"/>
            <a:alphaOff val="0"/>
          </a:schemeClr>
        </a:solidFill>
        <a:ln>
          <a:noFill/>
        </a:ln>
        <a:effectLst>
          <a:outerShdw blurRad="38100" dist="25400" dir="5400000" rotWithShape="0">
            <a:srgbClr val="000000">
              <a:alpha val="40000"/>
            </a:srgbClr>
          </a:outerShdw>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l" defTabSz="1155700">
            <a:lnSpc>
              <a:spcPct val="90000"/>
            </a:lnSpc>
            <a:spcBef>
              <a:spcPct val="0"/>
            </a:spcBef>
            <a:spcAft>
              <a:spcPct val="35000"/>
            </a:spcAft>
          </a:pPr>
          <a:r>
            <a:rPr lang="tr-TR" sz="2600" kern="1200" smtClean="0">
              <a:latin typeface="Bahnschrift Light SemiCondensed" panose="020B0502040204020203" pitchFamily="34" charset="0"/>
            </a:rPr>
            <a:t>Project ;</a:t>
          </a:r>
        </a:p>
        <a:p>
          <a:pPr lvl="0" algn="l" defTabSz="1155700">
            <a:lnSpc>
              <a:spcPct val="90000"/>
            </a:lnSpc>
            <a:spcBef>
              <a:spcPct val="0"/>
            </a:spcBef>
            <a:spcAft>
              <a:spcPct val="35000"/>
            </a:spcAft>
          </a:pPr>
          <a:r>
            <a:rPr lang="tr-TR" sz="2600" kern="1200" smtClean="0">
              <a:latin typeface="Bahnschrift Light SemiCondensed" panose="020B0502040204020203" pitchFamily="34" charset="0"/>
            </a:rPr>
            <a:t>Presentation About</a:t>
          </a:r>
        </a:p>
        <a:p>
          <a:pPr lvl="0" algn="l" defTabSz="1155700">
            <a:lnSpc>
              <a:spcPct val="90000"/>
            </a:lnSpc>
            <a:spcBef>
              <a:spcPct val="0"/>
            </a:spcBef>
            <a:spcAft>
              <a:spcPct val="35000"/>
            </a:spcAft>
          </a:pPr>
          <a:r>
            <a:rPr lang="tr-TR" sz="2600" kern="1200" smtClean="0">
              <a:latin typeface="Bahnschrift Light SemiCondensed" panose="020B0502040204020203" pitchFamily="34" charset="0"/>
            </a:rPr>
            <a:t>Module 1,2,3,4</a:t>
          </a:r>
          <a:endParaRPr lang="en-GB" sz="2600" kern="1200" dirty="0">
            <a:latin typeface="Bahnschrift Light SemiCondensed" panose="020B0502040204020203" pitchFamily="34" charset="0"/>
          </a:endParaRPr>
        </a:p>
      </dsp:txBody>
      <dsp:txXfrm>
        <a:off x="529090" y="1864519"/>
        <a:ext cx="3536611" cy="1599552"/>
      </dsp:txXfrm>
    </dsp:sp>
    <dsp:sp modelId="{939D728A-D040-4F23-BABA-04402206612A}">
      <dsp:nvSpPr>
        <dsp:cNvPr id="0" name=""/>
        <dsp:cNvSpPr/>
      </dsp:nvSpPr>
      <dsp:spPr>
        <a:xfrm>
          <a:off x="4224056" y="1864519"/>
          <a:ext cx="1583557" cy="1599552"/>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000" r="-1000"/>
          </a:stretch>
        </a:blipFill>
        <a:ln>
          <a:noFill/>
        </a:ln>
        <a:effectLst>
          <a:outerShdw blurRad="38100" dist="25400" dir="5400000" rotWithShape="0">
            <a:srgbClr val="000000">
              <a:alpha val="40000"/>
            </a:srgbClr>
          </a:outerShdw>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sp>
    <dsp:sp modelId="{1D3367CE-22CA-49FA-ADCF-2E8981A24B38}">
      <dsp:nvSpPr>
        <dsp:cNvPr id="0" name=""/>
        <dsp:cNvSpPr/>
      </dsp:nvSpPr>
      <dsp:spPr>
        <a:xfrm>
          <a:off x="2271002" y="3727998"/>
          <a:ext cx="3536611" cy="1599552"/>
        </a:xfrm>
        <a:prstGeom prst="rect">
          <a:avLst/>
        </a:prstGeom>
        <a:solidFill>
          <a:schemeClr val="accent1">
            <a:hueOff val="0"/>
            <a:satOff val="0"/>
            <a:lumOff val="0"/>
            <a:alphaOff val="0"/>
          </a:schemeClr>
        </a:solidFill>
        <a:ln>
          <a:noFill/>
        </a:ln>
        <a:effectLst>
          <a:outerShdw blurRad="38100" dist="25400" dir="5400000" rotWithShape="0">
            <a:srgbClr val="000000">
              <a:alpha val="40000"/>
            </a:srgbClr>
          </a:outerShdw>
        </a:effectLst>
        <a:sp3d extrusionH="50600" prstMaterial="metal">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lvl="0" algn="l" defTabSz="1155700">
            <a:lnSpc>
              <a:spcPct val="90000"/>
            </a:lnSpc>
            <a:spcBef>
              <a:spcPct val="0"/>
            </a:spcBef>
            <a:spcAft>
              <a:spcPct val="35000"/>
            </a:spcAft>
          </a:pPr>
          <a:r>
            <a:rPr lang="tr-TR" sz="2600" kern="1200" dirty="0" err="1" smtClean="0">
              <a:latin typeface="Bahnschrift Light SemiCondensed" panose="020B0502040204020203" pitchFamily="34" charset="0"/>
            </a:rPr>
            <a:t>Made</a:t>
          </a:r>
          <a:r>
            <a:rPr lang="tr-TR" sz="2600" kern="1200" dirty="0" smtClean="0">
              <a:latin typeface="Bahnschrift Light SemiCondensed" panose="020B0502040204020203" pitchFamily="34" charset="0"/>
            </a:rPr>
            <a:t> </a:t>
          </a:r>
          <a:r>
            <a:rPr lang="tr-TR" sz="2600" kern="1200" dirty="0" err="1" smtClean="0">
              <a:latin typeface="Bahnschrift Light SemiCondensed" panose="020B0502040204020203" pitchFamily="34" charset="0"/>
            </a:rPr>
            <a:t>by</a:t>
          </a:r>
          <a:r>
            <a:rPr lang="tr-TR" sz="2600" kern="1200" dirty="0" smtClean="0">
              <a:latin typeface="Bahnschrift Light SemiCondensed" panose="020B0502040204020203" pitchFamily="34" charset="0"/>
            </a:rPr>
            <a:t> Sami </a:t>
          </a:r>
          <a:r>
            <a:rPr lang="tr-TR" sz="2600" kern="1200" dirty="0" err="1" smtClean="0">
              <a:latin typeface="Bahnschrift Light SemiCondensed" panose="020B0502040204020203" pitchFamily="34" charset="0"/>
            </a:rPr>
            <a:t>Sonmez</a:t>
          </a:r>
          <a:endParaRPr lang="tr-TR" sz="2600" kern="1200" dirty="0" smtClean="0">
            <a:latin typeface="Bahnschrift Light SemiCondensed" panose="020B0502040204020203" pitchFamily="34" charset="0"/>
          </a:endParaRPr>
        </a:p>
        <a:p>
          <a:pPr lvl="0" algn="l" defTabSz="1155700">
            <a:lnSpc>
              <a:spcPct val="90000"/>
            </a:lnSpc>
            <a:spcBef>
              <a:spcPct val="0"/>
            </a:spcBef>
            <a:spcAft>
              <a:spcPct val="35000"/>
            </a:spcAft>
          </a:pPr>
          <a:r>
            <a:rPr lang="tr-TR" sz="2600" kern="1200" dirty="0" smtClean="0">
              <a:latin typeface="Bahnschrift Light SemiCondensed" panose="020B0502040204020203" pitchFamily="34" charset="0"/>
            </a:rPr>
            <a:t>KH-222ia.e</a:t>
          </a:r>
          <a:endParaRPr lang="en-GB" sz="2600" kern="1200" dirty="0">
            <a:latin typeface="Bahnschrift Light SemiCondensed" panose="020B0502040204020203" pitchFamily="34" charset="0"/>
          </a:endParaRPr>
        </a:p>
      </dsp:txBody>
      <dsp:txXfrm>
        <a:off x="2271002" y="3727998"/>
        <a:ext cx="3536611" cy="1599552"/>
      </dsp:txXfrm>
    </dsp:sp>
    <dsp:sp modelId="{CF877845-FB2B-4DE4-87FD-07C852E3ED4F}">
      <dsp:nvSpPr>
        <dsp:cNvPr id="0" name=""/>
        <dsp:cNvSpPr/>
      </dsp:nvSpPr>
      <dsp:spPr>
        <a:xfrm>
          <a:off x="529090" y="3727998"/>
          <a:ext cx="1583557" cy="1599552"/>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a:ln>
          <a:noFill/>
        </a:ln>
        <a:effectLst>
          <a:outerShdw blurRad="38100" dist="25400" dir="5400000" rotWithShape="0">
            <a:srgbClr val="000000">
              <a:alpha val="40000"/>
            </a:srgbClr>
          </a:outerShdw>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sp>
  </dsp:spTree>
</dsp:drawing>
</file>

<file path=ppt/diagrams/layout1.xml><?xml version="1.0" encoding="utf-8"?>
<dgm:layoutDef xmlns:dgm="http://schemas.openxmlformats.org/drawingml/2006/diagram" xmlns:a="http://schemas.openxmlformats.org/drawingml/2006/main" uniqueId="urn:microsoft.com/office/officeart/2008/layout/AlternatingPictureBlocks">
  <dgm:title val=""/>
  <dgm:desc val=""/>
  <dgm:catLst>
    <dgm:cat type="picture" pri="15000"/>
    <dgm:cat type="pictureconvert" pri="15000"/>
    <dgm:cat type="list" pri="13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primFontSz" for="des" ptType="node" op="equ" val="65"/>
      <dgm:constr type="w" for="ch" forName="comp" refType="w"/>
      <dgm:constr type="h" for="ch" forName="comp" refType="h"/>
      <dgm:constr type="h" for="ch" forName="sibTrans" refType="w" refFor="ch" refForName="comp" op="equ" fact="0.05"/>
    </dgm:constrLst>
    <dgm:ruleLst/>
    <dgm:forEach name="Name0" axis="ch" ptType="node">
      <dgm:layoutNode name="comp" styleLbl="node1">
        <dgm:alg type="composite">
          <dgm:param type="ar" val="3.30"/>
        </dgm:alg>
        <dgm:shape xmlns:r="http://schemas.openxmlformats.org/officeDocument/2006/relationships" r:blip="">
          <dgm:adjLst/>
        </dgm:shape>
        <dgm:presOf/>
        <dgm:choose name="Name1">
          <dgm:if name="Name2" func="var" arg="dir" op="equ" val="norm">
            <dgm:choose name="Name4">
              <dgm:if name="Name5" axis="desOrSelf" ptType="node" func="posOdd" op="equ" val="1">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if>
              <dgm:else name="Name6">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else>
            </dgm:choose>
          </dgm:if>
          <dgm:else name="Name3">
            <dgm:choose name="Name7">
              <dgm:if name="Name8" axis="desOrSelf" ptType="node" func="posOdd" op="equ" val="1">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if>
              <dgm:else name="Name9">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else>
            </dgm:choose>
          </dgm:else>
        </dgm:choose>
        <dgm:ruleLst/>
        <dgm:layoutNode name="rect2" styleLbl="node1">
          <dgm:varLst>
            <dgm:bulletEnabled val="1"/>
          </dgm:varLst>
          <dgm:alg type="tx"/>
          <dgm:shape xmlns:r="http://schemas.openxmlformats.org/officeDocument/2006/relationships" type="rect" r:blip="">
            <dgm:adjLst/>
          </dgm:shape>
          <dgm:presOf axis="desOrSelf" ptType="node"/>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 styleLbl="lnNod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gif>
</file>

<file path=ppt/media/image4.jpg>
</file>

<file path=ppt/media/image5.png>
</file>

<file path=ppt/media/image6.pn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10" name="Rectangle 9"/>
          <p:cNvSpPr/>
          <p:nvPr/>
        </p:nvSpPr>
        <p:spPr>
          <a:xfrm>
            <a:off x="0" y="0"/>
            <a:ext cx="9144000" cy="2933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0" y="2925286"/>
            <a:ext cx="9144000" cy="1588"/>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2514600" y="236220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3" name="Subtitle 2"/>
          <p:cNvSpPr>
            <a:spLocks noGrp="1"/>
          </p:cNvSpPr>
          <p:nvPr>
            <p:ph type="subTitle" idx="1"/>
          </p:nvPr>
        </p:nvSpPr>
        <p:spPr>
          <a:xfrm>
            <a:off x="2565400" y="3045460"/>
            <a:ext cx="4013200" cy="428625"/>
          </a:xfrm>
        </p:spPr>
        <p:txBody>
          <a:bodyPr tIns="0" anchor="t">
            <a:noAutofit/>
          </a:bodyPr>
          <a:lstStyle>
            <a:lvl1pPr marL="0" indent="0" algn="ctr">
              <a:buNone/>
              <a:defRPr sz="1600" b="0" i="0" cap="none" spc="0" baseline="0">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Asıl alt başlık stilini düzenlemek için tıklatın</a:t>
            </a:r>
            <a:endParaRPr lang="en-US" dirty="0"/>
          </a:p>
        </p:txBody>
      </p:sp>
      <p:sp>
        <p:nvSpPr>
          <p:cNvPr id="12" name="Title 11"/>
          <p:cNvSpPr>
            <a:spLocks noGrp="1"/>
          </p:cNvSpPr>
          <p:nvPr>
            <p:ph type="title"/>
          </p:nvPr>
        </p:nvSpPr>
        <p:spPr>
          <a:xfrm>
            <a:off x="2565400" y="2397760"/>
            <a:ext cx="4013200" cy="599440"/>
          </a:xfrm>
          <a:noFill/>
          <a:ln>
            <a:noFill/>
          </a:ln>
        </p:spPr>
        <p:txBody>
          <a:bodyPr bIns="0" anchor="b"/>
          <a:lstStyle>
            <a:lvl1pPr>
              <a:defRPr>
                <a:effectLst>
                  <a:glow rad="88900">
                    <a:schemeClr val="tx1">
                      <a:alpha val="60000"/>
                    </a:schemeClr>
                  </a:glow>
                </a:effectLst>
              </a:defRPr>
            </a:lvl1pPr>
          </a:lstStyle>
          <a:p>
            <a:r>
              <a:rPr lang="tr-TR" smtClean="0"/>
              <a:t>Asıl başlık stili için tıklatın</a:t>
            </a:r>
            <a:endParaRPr lang="en-US" dirty="0"/>
          </a:p>
        </p:txBody>
      </p:sp>
      <p:sp>
        <p:nvSpPr>
          <p:cNvPr id="11" name="Date Placeholder 10"/>
          <p:cNvSpPr>
            <a:spLocks noGrp="1"/>
          </p:cNvSpPr>
          <p:nvPr>
            <p:ph type="dt" sz="half" idx="10"/>
          </p:nvPr>
        </p:nvSpPr>
        <p:spPr bwMode="black"/>
        <p:txBody>
          <a:bodyPr/>
          <a:lstStyle/>
          <a:p>
            <a:fld id="{A23720DD-5B6D-40BF-8493-A6B52D484E6B}" type="datetimeFigureOut">
              <a:rPr lang="tr-TR" smtClean="0"/>
              <a:t>16.06.2023</a:t>
            </a:fld>
            <a:endParaRPr lang="tr-TR"/>
          </a:p>
        </p:txBody>
      </p:sp>
      <p:sp>
        <p:nvSpPr>
          <p:cNvPr id="17" name="Slide Number Placeholder 16"/>
          <p:cNvSpPr>
            <a:spLocks noGrp="1"/>
          </p:cNvSpPr>
          <p:nvPr>
            <p:ph type="sldNum" sz="quarter" idx="11"/>
          </p:nvPr>
        </p:nvSpPr>
        <p:spPr/>
        <p:txBody>
          <a:bodyPr/>
          <a:lstStyle/>
          <a:p>
            <a:fld id="{F302176B-0E47-46AC-8F43-DAB4B8A37D06}" type="slidenum">
              <a:rPr lang="tr-TR" smtClean="0"/>
              <a:t>‹#›</a:t>
            </a:fld>
            <a:endParaRPr lang="tr-TR"/>
          </a:p>
        </p:txBody>
      </p:sp>
      <p:sp>
        <p:nvSpPr>
          <p:cNvPr id="19" name="Footer Placeholder 18"/>
          <p:cNvSpPr>
            <a:spLocks noGrp="1"/>
          </p:cNvSpPr>
          <p:nvPr>
            <p:ph type="ftr" sz="quarter" idx="12"/>
          </p:nvPr>
        </p:nvSpPr>
        <p:spPr/>
        <p:txBody>
          <a:bodyPr/>
          <a:lstStyle/>
          <a:p>
            <a:endParaRPr lang="tr-T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Vertical Text Placeholder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A23720DD-5B6D-40BF-8493-A6B52D484E6B}" type="datetimeFigureOut">
              <a:rPr lang="tr-TR" smtClean="0"/>
              <a:t>16.06.2023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cxnSp>
        <p:nvCxnSpPr>
          <p:cNvPr id="9" name="Straight Connector 8"/>
          <p:cNvCxnSpPr/>
          <p:nvPr/>
        </p:nvCxnSpPr>
        <p:spPr>
          <a:xfrm rot="5400000">
            <a:off x="4267200" y="3429000"/>
            <a:ext cx="6858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bwMode="hidden">
          <a:xfrm>
            <a:off x="0" y="1"/>
            <a:ext cx="7696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Vertical Text Placeholder 2"/>
          <p:cNvSpPr>
            <a:spLocks noGrp="1"/>
          </p:cNvSpPr>
          <p:nvPr>
            <p:ph type="body" orient="vert" idx="1"/>
          </p:nvPr>
        </p:nvSpPr>
        <p:spPr>
          <a:xfrm>
            <a:off x="457200" y="914401"/>
            <a:ext cx="6629400" cy="5029200"/>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A23720DD-5B6D-40BF-8493-A6B52D484E6B}" type="datetimeFigureOut">
              <a:rPr lang="tr-TR" smtClean="0"/>
              <a:t>16.06.2023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sp>
        <p:nvSpPr>
          <p:cNvPr id="2" name="Vertical Title 1"/>
          <p:cNvSpPr>
            <a:spLocks noGrp="1"/>
          </p:cNvSpPr>
          <p:nvPr>
            <p:ph type="title" orient="vert"/>
          </p:nvPr>
        </p:nvSpPr>
        <p:spPr>
          <a:xfrm>
            <a:off x="7239000" y="914401"/>
            <a:ext cx="926980" cy="5029200"/>
          </a:xfrm>
        </p:spPr>
        <p:txBody>
          <a:bodyPr vert="eaVert"/>
          <a:lstStyle/>
          <a:p>
            <a:r>
              <a:rPr lang="tr-TR" smtClean="0"/>
              <a:t>Asıl başlık stili için tıklatın</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31" name="Content Placeholder 30"/>
          <p:cNvSpPr>
            <a:spLocks noGrp="1"/>
          </p:cNvSpPr>
          <p:nvPr>
            <p:ph sz="quarter" idx="13"/>
          </p:nvPr>
        </p:nvSpPr>
        <p:spPr>
          <a:xfrm>
            <a:off x="457200" y="2020824"/>
            <a:ext cx="8229600" cy="4075176"/>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9" name="Title 8"/>
          <p:cNvSpPr>
            <a:spLocks noGrp="1"/>
          </p:cNvSpPr>
          <p:nvPr>
            <p:ph type="title"/>
          </p:nvPr>
        </p:nvSpPr>
        <p:spPr/>
        <p:txBody>
          <a:bodyPr/>
          <a:lstStyle/>
          <a:p>
            <a:r>
              <a:rPr lang="tr-TR" smtClean="0"/>
              <a:t>Asıl başlık stili için tıklatın</a:t>
            </a:r>
            <a:endParaRPr lang="en-US"/>
          </a:p>
        </p:txBody>
      </p:sp>
      <p:sp>
        <p:nvSpPr>
          <p:cNvPr id="11" name="Date Placeholder 10"/>
          <p:cNvSpPr>
            <a:spLocks noGrp="1"/>
          </p:cNvSpPr>
          <p:nvPr>
            <p:ph type="dt" sz="half" idx="14"/>
          </p:nvPr>
        </p:nvSpPr>
        <p:spPr/>
        <p:txBody>
          <a:bodyPr/>
          <a:lstStyle/>
          <a:p>
            <a:fld id="{A23720DD-5B6D-40BF-8493-A6B52D484E6B}" type="datetimeFigureOut">
              <a:rPr lang="tr-TR" smtClean="0"/>
              <a:t>16.06.2023</a:t>
            </a:fld>
            <a:endParaRPr lang="tr-TR"/>
          </a:p>
        </p:txBody>
      </p:sp>
      <p:sp>
        <p:nvSpPr>
          <p:cNvPr id="12" name="Slide Number Placeholder 11"/>
          <p:cNvSpPr>
            <a:spLocks noGrp="1"/>
          </p:cNvSpPr>
          <p:nvPr>
            <p:ph type="sldNum" sz="quarter" idx="15"/>
          </p:nvPr>
        </p:nvSpPr>
        <p:spPr/>
        <p:txBody>
          <a:bodyPr/>
          <a:lstStyle/>
          <a:p>
            <a:fld id="{F302176B-0E47-46AC-8F43-DAB4B8A37D06}" type="slidenum">
              <a:rPr lang="tr-TR" smtClean="0"/>
              <a:t>‹#›</a:t>
            </a:fld>
            <a:endParaRPr lang="tr-TR"/>
          </a:p>
        </p:txBody>
      </p:sp>
      <p:sp>
        <p:nvSpPr>
          <p:cNvPr id="13" name="Footer Placeholder 12"/>
          <p:cNvSpPr>
            <a:spLocks noGrp="1"/>
          </p:cNvSpPr>
          <p:nvPr>
            <p:ph type="ftr" sz="quarter" idx="16"/>
          </p:nvPr>
        </p:nvSpPr>
        <p:spPr/>
        <p:txBody>
          <a:bodyPr/>
          <a:lstStyle/>
          <a:p>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bg>
      <p:bgRef idx="1002">
        <a:schemeClr val="bg1"/>
      </p:bgRef>
    </p:bg>
    <p:spTree>
      <p:nvGrpSpPr>
        <p:cNvPr id="1" name=""/>
        <p:cNvGrpSpPr/>
        <p:nvPr/>
      </p:nvGrpSpPr>
      <p:grpSpPr>
        <a:xfrm>
          <a:off x="0" y="0"/>
          <a:ext cx="0" cy="0"/>
          <a:chOff x="0" y="0"/>
          <a:chExt cx="0" cy="0"/>
        </a:xfrm>
      </p:grpSpPr>
      <p:sp>
        <p:nvSpPr>
          <p:cNvPr id="8" name="Rectangle 7"/>
          <p:cNvSpPr/>
          <p:nvPr/>
        </p:nvSpPr>
        <p:spPr>
          <a:xfrm>
            <a:off x="0" y="3922776"/>
            <a:ext cx="9144000" cy="2935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0" y="3921760"/>
            <a:ext cx="9144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514600" y="336804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9" name="Title Placeholder 1"/>
          <p:cNvSpPr>
            <a:spLocks noGrp="1"/>
          </p:cNvSpPr>
          <p:nvPr>
            <p:ph type="title"/>
          </p:nvPr>
        </p:nvSpPr>
        <p:spPr bwMode="black">
          <a:xfrm>
            <a:off x="2529052" y="3367246"/>
            <a:ext cx="4085897" cy="706821"/>
          </a:xfrm>
          <a:prstGeom prst="rect">
            <a:avLst/>
          </a:prstGeom>
          <a:noFill/>
          <a:ln w="98425" cmpd="thinThick">
            <a:noFill/>
            <a:miter lim="800000"/>
          </a:ln>
        </p:spPr>
        <p:txBody>
          <a:bodyPr vert="horz" lIns="91440" tIns="45720" rIns="91440" bIns="0" rtlCol="0" anchor="b" anchorCtr="0">
            <a:normAutofit/>
          </a:bodyPr>
          <a:lstStyle>
            <a:lvl1pPr>
              <a:defRPr kumimoji="0" lang="en-US" sz="1800" b="1" i="0" u="none" strike="noStrike" kern="1200" cap="all" spc="0" normalizeH="0" baseline="0" noProof="0" dirty="0" smtClean="0">
                <a:ln>
                  <a:noFill/>
                </a:ln>
                <a:solidFill>
                  <a:schemeClr val="bg1"/>
                </a:solidFill>
                <a:effectLst/>
                <a:uLnTx/>
                <a:uFillTx/>
                <a:latin typeface="+mj-lt"/>
                <a:ea typeface="+mj-ea"/>
                <a:cs typeface="Tunga" pitchFamily="2"/>
              </a:defRPr>
            </a:lvl1pPr>
          </a:lstStyle>
          <a:p>
            <a:r>
              <a:rPr lang="tr-TR" smtClean="0"/>
              <a:t>Asıl başlık stili için tıklatın</a:t>
            </a:r>
            <a:endParaRPr lang="en-US" dirty="0"/>
          </a:p>
        </p:txBody>
      </p:sp>
      <p:sp>
        <p:nvSpPr>
          <p:cNvPr id="10" name="Subtitle 2"/>
          <p:cNvSpPr>
            <a:spLocks noGrp="1"/>
          </p:cNvSpPr>
          <p:nvPr>
            <p:ph type="subTitle" idx="1"/>
          </p:nvPr>
        </p:nvSpPr>
        <p:spPr bwMode="black">
          <a:xfrm>
            <a:off x="2518542" y="4084577"/>
            <a:ext cx="4106917" cy="397094"/>
          </a:xfrm>
        </p:spPr>
        <p:txBody>
          <a:bodyPr tIns="0" anchor="t" anchorCtr="0">
            <a:normAutofit/>
          </a:bodyPr>
          <a:lstStyle>
            <a:lvl1pPr marL="0" indent="0" algn="ctr">
              <a:buNone/>
              <a:defRPr kumimoji="0" lang="en-US" sz="1600" b="0" i="0" u="none" strike="noStrike" kern="1200" cap="none" spc="0" normalizeH="0" baseline="0" noProof="0" dirty="0">
                <a:ln>
                  <a:noFill/>
                </a:ln>
                <a:solidFill>
                  <a:schemeClr val="bg1"/>
                </a:solidFill>
                <a:effectLst/>
                <a:uLnTx/>
                <a:uFillTx/>
                <a:latin typeface="+mn-lt"/>
                <a:ea typeface="+mn-ea"/>
                <a:cs typeface="Tahom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Asıl alt başlık stilini düzenlemek için tıklatın</a:t>
            </a:r>
            <a:endParaRPr lang="en-US" dirty="0"/>
          </a:p>
        </p:txBody>
      </p:sp>
      <p:sp>
        <p:nvSpPr>
          <p:cNvPr id="13" name="Date Placeholder 12"/>
          <p:cNvSpPr>
            <a:spLocks noGrp="1"/>
          </p:cNvSpPr>
          <p:nvPr>
            <p:ph type="dt" sz="half" idx="10"/>
          </p:nvPr>
        </p:nvSpPr>
        <p:spPr/>
        <p:txBody>
          <a:bodyPr/>
          <a:lstStyle/>
          <a:p>
            <a:fld id="{A23720DD-5B6D-40BF-8493-A6B52D484E6B}" type="datetimeFigureOut">
              <a:rPr lang="tr-TR" smtClean="0"/>
              <a:t>16.06.2023</a:t>
            </a:fld>
            <a:endParaRPr lang="tr-TR"/>
          </a:p>
        </p:txBody>
      </p:sp>
      <p:sp>
        <p:nvSpPr>
          <p:cNvPr id="14" name="Slide Number Placeholder 13"/>
          <p:cNvSpPr>
            <a:spLocks noGrp="1"/>
          </p:cNvSpPr>
          <p:nvPr>
            <p:ph type="sldNum" sz="quarter" idx="11"/>
          </p:nvPr>
        </p:nvSpPr>
        <p:spPr/>
        <p:txBody>
          <a:bodyPr/>
          <a:lstStyle/>
          <a:p>
            <a:fld id="{F302176B-0E47-46AC-8F43-DAB4B8A37D06}" type="slidenum">
              <a:rPr lang="tr-TR" smtClean="0"/>
              <a:t>‹#›</a:t>
            </a:fld>
            <a:endParaRPr lang="tr-TR"/>
          </a:p>
        </p:txBody>
      </p:sp>
      <p:sp>
        <p:nvSpPr>
          <p:cNvPr id="15" name="Footer Placeholder 14"/>
          <p:cNvSpPr>
            <a:spLocks noGrp="1"/>
          </p:cNvSpPr>
          <p:nvPr>
            <p:ph type="ftr" sz="quarter" idx="12"/>
          </p:nvPr>
        </p:nvSpPr>
        <p:spPr/>
        <p:txBody>
          <a:bodyPr/>
          <a:lstStyle/>
          <a:p>
            <a:endParaRPr lang="tr-T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14" name="Content Placeholder 30"/>
          <p:cNvSpPr>
            <a:spLocks noGrp="1"/>
          </p:cNvSpPr>
          <p:nvPr>
            <p:ph sz="quarter" idx="13"/>
          </p:nvPr>
        </p:nvSpPr>
        <p:spPr>
          <a:xfrm>
            <a:off x="457201" y="2020824"/>
            <a:ext cx="4023360" cy="4005072"/>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15" name="Content Placeholder 30"/>
          <p:cNvSpPr>
            <a:spLocks noGrp="1"/>
          </p:cNvSpPr>
          <p:nvPr>
            <p:ph sz="quarter" idx="14"/>
          </p:nvPr>
        </p:nvSpPr>
        <p:spPr>
          <a:xfrm>
            <a:off x="4663440" y="2020824"/>
            <a:ext cx="4023360" cy="4005072"/>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9" name="Date Placeholder 8"/>
          <p:cNvSpPr>
            <a:spLocks noGrp="1"/>
          </p:cNvSpPr>
          <p:nvPr>
            <p:ph type="dt" sz="half" idx="15"/>
          </p:nvPr>
        </p:nvSpPr>
        <p:spPr/>
        <p:txBody>
          <a:bodyPr/>
          <a:lstStyle/>
          <a:p>
            <a:fld id="{A23720DD-5B6D-40BF-8493-A6B52D484E6B}" type="datetimeFigureOut">
              <a:rPr lang="tr-TR" smtClean="0"/>
              <a:t>16.06.2023</a:t>
            </a:fld>
            <a:endParaRPr lang="tr-TR"/>
          </a:p>
        </p:txBody>
      </p:sp>
      <p:sp>
        <p:nvSpPr>
          <p:cNvPr id="12" name="Slide Number Placeholder 11"/>
          <p:cNvSpPr>
            <a:spLocks noGrp="1"/>
          </p:cNvSpPr>
          <p:nvPr>
            <p:ph type="sldNum" sz="quarter" idx="16"/>
          </p:nvPr>
        </p:nvSpPr>
        <p:spPr/>
        <p:txBody>
          <a:bodyPr/>
          <a:lstStyle/>
          <a:p>
            <a:fld id="{F302176B-0E47-46AC-8F43-DAB4B8A37D06}" type="slidenum">
              <a:rPr lang="tr-TR" smtClean="0"/>
              <a:t>‹#›</a:t>
            </a:fld>
            <a:endParaRPr lang="tr-TR"/>
          </a:p>
        </p:txBody>
      </p:sp>
      <p:sp>
        <p:nvSpPr>
          <p:cNvPr id="13" name="Footer Placeholder 12"/>
          <p:cNvSpPr>
            <a:spLocks noGrp="1"/>
          </p:cNvSpPr>
          <p:nvPr>
            <p:ph type="ftr" sz="quarter" idx="17"/>
          </p:nvPr>
        </p:nvSpPr>
        <p:spPr/>
        <p:txBody>
          <a:bodyPr/>
          <a:lstStyle/>
          <a:p>
            <a:endParaRPr lang="tr-TR"/>
          </a:p>
        </p:txBody>
      </p:sp>
      <p:sp>
        <p:nvSpPr>
          <p:cNvPr id="16" name="Title 15"/>
          <p:cNvSpPr>
            <a:spLocks noGrp="1"/>
          </p:cNvSpPr>
          <p:nvPr>
            <p:ph type="title"/>
          </p:nvPr>
        </p:nvSpPr>
        <p:spPr/>
        <p:txBody>
          <a:bodyPr/>
          <a:lstStyle/>
          <a:p>
            <a:r>
              <a:rPr lang="tr-TR" smtClean="0"/>
              <a:t>Asıl başlık stili için tıklatın</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3" name="Content Placeholder 30"/>
          <p:cNvSpPr>
            <a:spLocks noGrp="1"/>
          </p:cNvSpPr>
          <p:nvPr>
            <p:ph sz="quarter" idx="13"/>
          </p:nvPr>
        </p:nvSpPr>
        <p:spPr>
          <a:xfrm>
            <a:off x="457201" y="2819400"/>
            <a:ext cx="4023360" cy="3209544"/>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24" name="Content Placeholder 30"/>
          <p:cNvSpPr>
            <a:spLocks noGrp="1"/>
          </p:cNvSpPr>
          <p:nvPr>
            <p:ph sz="quarter" idx="14"/>
          </p:nvPr>
        </p:nvSpPr>
        <p:spPr>
          <a:xfrm>
            <a:off x="4663440" y="2816352"/>
            <a:ext cx="4023360" cy="3209544"/>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20" name="Text Placeholder 3"/>
          <p:cNvSpPr>
            <a:spLocks noGrp="1"/>
          </p:cNvSpPr>
          <p:nvPr>
            <p:ph type="body" sz="half" idx="2"/>
          </p:nvPr>
        </p:nvSpPr>
        <p:spPr>
          <a:xfrm>
            <a:off x="45720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kern="1200" cap="none" spc="200" baseline="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21" name="Text Placeholder 3"/>
          <p:cNvSpPr>
            <a:spLocks noGrp="1"/>
          </p:cNvSpPr>
          <p:nvPr>
            <p:ph type="body" sz="half" idx="15"/>
          </p:nvPr>
        </p:nvSpPr>
        <p:spPr>
          <a:xfrm>
            <a:off x="466344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i="0" kern="1200" cap="none" spc="200" baseline="0" dirty="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400"/>
              </a:spcBef>
              <a:spcAft>
                <a:spcPts val="0"/>
              </a:spcAft>
              <a:buClr>
                <a:schemeClr val="accent1"/>
              </a:buClr>
              <a:buFontTx/>
              <a:buNone/>
            </a:pPr>
            <a:r>
              <a:rPr lang="tr-TR" smtClean="0"/>
              <a:t>Asıl metin stillerini düzenlemek için tıklatın</a:t>
            </a:r>
          </a:p>
        </p:txBody>
      </p:sp>
      <p:sp>
        <p:nvSpPr>
          <p:cNvPr id="11" name="Date Placeholder 10"/>
          <p:cNvSpPr>
            <a:spLocks noGrp="1"/>
          </p:cNvSpPr>
          <p:nvPr>
            <p:ph type="dt" sz="half" idx="16"/>
          </p:nvPr>
        </p:nvSpPr>
        <p:spPr/>
        <p:txBody>
          <a:bodyPr/>
          <a:lstStyle/>
          <a:p>
            <a:fld id="{A23720DD-5B6D-40BF-8493-A6B52D484E6B}" type="datetimeFigureOut">
              <a:rPr lang="tr-TR" smtClean="0"/>
              <a:t>16.06.2023</a:t>
            </a:fld>
            <a:endParaRPr lang="tr-TR"/>
          </a:p>
        </p:txBody>
      </p:sp>
      <p:sp>
        <p:nvSpPr>
          <p:cNvPr id="12" name="Slide Number Placeholder 11"/>
          <p:cNvSpPr>
            <a:spLocks noGrp="1"/>
          </p:cNvSpPr>
          <p:nvPr>
            <p:ph type="sldNum" sz="quarter" idx="17"/>
          </p:nvPr>
        </p:nvSpPr>
        <p:spPr/>
        <p:txBody>
          <a:bodyPr/>
          <a:lstStyle/>
          <a:p>
            <a:fld id="{F302176B-0E47-46AC-8F43-DAB4B8A37D06}" type="slidenum">
              <a:rPr lang="tr-TR" smtClean="0"/>
              <a:t>‹#›</a:t>
            </a:fld>
            <a:endParaRPr lang="tr-TR"/>
          </a:p>
        </p:txBody>
      </p:sp>
      <p:sp>
        <p:nvSpPr>
          <p:cNvPr id="13" name="Footer Placeholder 12"/>
          <p:cNvSpPr>
            <a:spLocks noGrp="1"/>
          </p:cNvSpPr>
          <p:nvPr>
            <p:ph type="ftr" sz="quarter" idx="18"/>
          </p:nvPr>
        </p:nvSpPr>
        <p:spPr/>
        <p:txBody>
          <a:bodyPr/>
          <a:lstStyle/>
          <a:p>
            <a:endParaRPr lang="tr-TR"/>
          </a:p>
        </p:txBody>
      </p:sp>
      <p:sp>
        <p:nvSpPr>
          <p:cNvPr id="18" name="Title 17"/>
          <p:cNvSpPr>
            <a:spLocks noGrp="1"/>
          </p:cNvSpPr>
          <p:nvPr>
            <p:ph type="title"/>
          </p:nvPr>
        </p:nvSpPr>
        <p:spPr/>
        <p:txBody>
          <a:bodyPr/>
          <a:lstStyle/>
          <a:p>
            <a:r>
              <a:rPr lang="tr-TR" smtClean="0"/>
              <a:t>Asıl başlık stili için tıklatın</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tr-TR" smtClean="0"/>
              <a:t>Asıl başlık stili için tıklatın</a:t>
            </a:r>
            <a:endParaRPr lang="en-US"/>
          </a:p>
        </p:txBody>
      </p:sp>
      <p:sp>
        <p:nvSpPr>
          <p:cNvPr id="15" name="Date Placeholder 14"/>
          <p:cNvSpPr>
            <a:spLocks noGrp="1"/>
          </p:cNvSpPr>
          <p:nvPr>
            <p:ph type="dt" sz="half" idx="10"/>
          </p:nvPr>
        </p:nvSpPr>
        <p:spPr/>
        <p:txBody>
          <a:bodyPr/>
          <a:lstStyle/>
          <a:p>
            <a:fld id="{A23720DD-5B6D-40BF-8493-A6B52D484E6B}" type="datetimeFigureOut">
              <a:rPr lang="tr-TR" smtClean="0"/>
              <a:t>16.06.2023</a:t>
            </a:fld>
            <a:endParaRPr lang="tr-TR"/>
          </a:p>
        </p:txBody>
      </p:sp>
      <p:sp>
        <p:nvSpPr>
          <p:cNvPr id="16" name="Slide Number Placeholder 15"/>
          <p:cNvSpPr>
            <a:spLocks noGrp="1"/>
          </p:cNvSpPr>
          <p:nvPr>
            <p:ph type="sldNum" sz="quarter" idx="11"/>
          </p:nvPr>
        </p:nvSpPr>
        <p:spPr/>
        <p:txBody>
          <a:bodyPr/>
          <a:lstStyle/>
          <a:p>
            <a:fld id="{F302176B-0E47-46AC-8F43-DAB4B8A37D06}" type="slidenum">
              <a:rPr lang="tr-TR" smtClean="0"/>
              <a:t>‹#›</a:t>
            </a:fld>
            <a:endParaRPr lang="tr-TR"/>
          </a:p>
        </p:txBody>
      </p:sp>
      <p:sp>
        <p:nvSpPr>
          <p:cNvPr id="17" name="Footer Placeholder 16"/>
          <p:cNvSpPr>
            <a:spLocks noGrp="1"/>
          </p:cNvSpPr>
          <p:nvPr>
            <p:ph type="ftr" sz="quarter" idx="12"/>
          </p:nvPr>
        </p:nvSpPr>
        <p:spPr/>
        <p:txBody>
          <a:bodyPr/>
          <a:lstStyle/>
          <a:p>
            <a:endParaRPr lang="tr-T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A23720DD-5B6D-40BF-8493-A6B52D484E6B}" type="datetimeFigureOut">
              <a:rPr lang="tr-TR" smtClean="0"/>
              <a:t>16.06.2023</a:t>
            </a:fld>
            <a:endParaRPr lang="tr-TR"/>
          </a:p>
        </p:txBody>
      </p:sp>
      <p:sp>
        <p:nvSpPr>
          <p:cNvPr id="8" name="Slide Number Placeholder 7"/>
          <p:cNvSpPr>
            <a:spLocks noGrp="1"/>
          </p:cNvSpPr>
          <p:nvPr>
            <p:ph type="sldNum" sz="quarter" idx="11"/>
          </p:nvPr>
        </p:nvSpPr>
        <p:spPr/>
        <p:txBody>
          <a:bodyPr/>
          <a:lstStyle/>
          <a:p>
            <a:fld id="{F302176B-0E47-46AC-8F43-DAB4B8A37D06}" type="slidenum">
              <a:rPr lang="tr-TR" smtClean="0"/>
              <a:t>‹#›</a:t>
            </a:fld>
            <a:endParaRPr lang="tr-TR"/>
          </a:p>
        </p:txBody>
      </p:sp>
      <p:sp>
        <p:nvSpPr>
          <p:cNvPr id="9" name="Footer Placeholder 8"/>
          <p:cNvSpPr>
            <a:spLocks noGrp="1"/>
          </p:cNvSpPr>
          <p:nvPr>
            <p:ph type="ftr" sz="quarter" idx="12"/>
          </p:nvPr>
        </p:nvSpPr>
        <p:spPr/>
        <p:txBody>
          <a:bodyPr/>
          <a:lstStyle/>
          <a:p>
            <a:endParaRPr lang="tr-T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14" name="Content Placeholder 30"/>
          <p:cNvSpPr>
            <a:spLocks noGrp="1"/>
          </p:cNvSpPr>
          <p:nvPr>
            <p:ph sz="quarter" idx="14"/>
          </p:nvPr>
        </p:nvSpPr>
        <p:spPr>
          <a:xfrm>
            <a:off x="1485900" y="1914525"/>
            <a:ext cx="6172200" cy="3510915"/>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11" name="Text Placeholder 3"/>
          <p:cNvSpPr>
            <a:spLocks noGrp="1"/>
          </p:cNvSpPr>
          <p:nvPr>
            <p:ph type="body" sz="half" idx="2"/>
          </p:nvPr>
        </p:nvSpPr>
        <p:spPr>
          <a:xfrm>
            <a:off x="1737360" y="5513832"/>
            <a:ext cx="5669280" cy="548640"/>
          </a:xfrm>
        </p:spPr>
        <p:txBody>
          <a:bodyPr vert="horz" lIns="91440" tIns="0" rIns="91440" bIns="45720" rtlCol="0" anchor="ctr">
            <a:normAutofit/>
          </a:bodyPr>
          <a:lstStyle>
            <a:lvl1pPr marL="0" indent="0" algn="ctr" defTabSz="914400" rtl="0" eaLnBrk="1" latinLnBrk="0" hangingPunct="1">
              <a:lnSpc>
                <a:spcPct val="100000"/>
              </a:lnSpc>
              <a:spcBef>
                <a:spcPts val="0"/>
              </a:spcBef>
              <a:buClr>
                <a:schemeClr val="accent1"/>
              </a:buClr>
              <a:buFont typeface="Arial" pitchFamily="34" charset="0"/>
              <a:buNone/>
              <a:defRPr lang="en-US" sz="1400" b="0" i="0" kern="1200" cap="none" spc="0" baseline="0" smtClean="0">
                <a:solidFill>
                  <a:schemeClr val="tx1"/>
                </a:solidFill>
                <a:latin typeface="+mn-lt"/>
                <a:ea typeface="+mn-ea"/>
                <a:cs typeface="Tahom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13" name="Title 12"/>
          <p:cNvSpPr>
            <a:spLocks noGrp="1"/>
          </p:cNvSpPr>
          <p:nvPr>
            <p:ph type="title"/>
          </p:nvPr>
        </p:nvSpPr>
        <p:spPr/>
        <p:txBody>
          <a:bodyPr/>
          <a:lstStyle/>
          <a:p>
            <a:r>
              <a:rPr lang="tr-TR" smtClean="0"/>
              <a:t>Asıl başlık stili için tıklatın</a:t>
            </a:r>
            <a:endParaRPr lang="en-US"/>
          </a:p>
        </p:txBody>
      </p:sp>
      <p:sp>
        <p:nvSpPr>
          <p:cNvPr id="16" name="Date Placeholder 15"/>
          <p:cNvSpPr>
            <a:spLocks noGrp="1"/>
          </p:cNvSpPr>
          <p:nvPr>
            <p:ph type="dt" sz="half" idx="15"/>
          </p:nvPr>
        </p:nvSpPr>
        <p:spPr/>
        <p:txBody>
          <a:bodyPr/>
          <a:lstStyle/>
          <a:p>
            <a:fld id="{A23720DD-5B6D-40BF-8493-A6B52D484E6B}" type="datetimeFigureOut">
              <a:rPr lang="tr-TR" smtClean="0"/>
              <a:t>16.06.2023</a:t>
            </a:fld>
            <a:endParaRPr lang="tr-TR"/>
          </a:p>
        </p:txBody>
      </p:sp>
      <p:sp>
        <p:nvSpPr>
          <p:cNvPr id="19" name="Slide Number Placeholder 18"/>
          <p:cNvSpPr>
            <a:spLocks noGrp="1"/>
          </p:cNvSpPr>
          <p:nvPr>
            <p:ph type="sldNum" sz="quarter" idx="16"/>
          </p:nvPr>
        </p:nvSpPr>
        <p:spPr/>
        <p:txBody>
          <a:bodyPr/>
          <a:lstStyle/>
          <a:p>
            <a:fld id="{F302176B-0E47-46AC-8F43-DAB4B8A37D06}" type="slidenum">
              <a:rPr lang="tr-TR" smtClean="0"/>
              <a:t>‹#›</a:t>
            </a:fld>
            <a:endParaRPr lang="tr-TR"/>
          </a:p>
        </p:txBody>
      </p:sp>
      <p:sp>
        <p:nvSpPr>
          <p:cNvPr id="23" name="Footer Placeholder 22"/>
          <p:cNvSpPr>
            <a:spLocks noGrp="1"/>
          </p:cNvSpPr>
          <p:nvPr>
            <p:ph type="ftr" sz="quarter" idx="17"/>
          </p:nvPr>
        </p:nvSpPr>
        <p:spPr/>
        <p:txBody>
          <a:bodyPr/>
          <a:lstStyle/>
          <a:p>
            <a:endParaRPr lang="tr-T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852209" y="2026918"/>
            <a:ext cx="5439582" cy="3263750"/>
          </a:xfrm>
          <a:solidFill>
            <a:schemeClr val="tx1"/>
          </a:solidFill>
          <a:ln w="69850" cmpd="dbl">
            <a:solidFill>
              <a:schemeClr val="tx1"/>
            </a:solid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0" kern="1200" cap="none" spc="0" baseline="0" dirty="0">
                <a:solidFill>
                  <a:schemeClr val="bg1"/>
                </a:solidFill>
                <a:latin typeface="+mj-lt"/>
                <a:ea typeface="+mj-ea"/>
                <a:cs typeface="Tunga" pitchFamily="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25" name="Text Placeholder 24"/>
          <p:cNvSpPr>
            <a:spLocks noGrp="1"/>
          </p:cNvSpPr>
          <p:nvPr>
            <p:ph type="body" sz="quarter" idx="13"/>
          </p:nvPr>
        </p:nvSpPr>
        <p:spPr>
          <a:xfrm>
            <a:off x="1737360" y="5516880"/>
            <a:ext cx="5669280" cy="548640"/>
          </a:xfrm>
        </p:spPr>
        <p:txBody>
          <a:bodyPr vert="horz" lIns="91440" tIns="0" rIns="91440" bIns="0" rtlCol="0" anchor="ctr" anchorCtr="0">
            <a:normAutofit/>
          </a:bodyPr>
          <a:lstStyle>
            <a:lvl1pPr marL="0" indent="0">
              <a:spcBef>
                <a:spcPts val="0"/>
              </a:spcBef>
              <a:buNone/>
              <a:defRPr lang="en-US" sz="1400" b="0" i="0" kern="1200" cap="none" spc="30" baseline="0" smtClean="0">
                <a:solidFill>
                  <a:schemeClr val="tx2"/>
                </a:solidFill>
                <a:latin typeface="+mn-lt"/>
                <a:ea typeface="+mn-ea"/>
                <a:cs typeface="Tahoma" pitchFamily="34" charset="0"/>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marL="0" lvl="0" indent="0" algn="ctr" defTabSz="914400" rtl="0" eaLnBrk="1" latinLnBrk="0" hangingPunct="1">
              <a:spcBef>
                <a:spcPts val="600"/>
              </a:spcBef>
              <a:spcAft>
                <a:spcPts val="0"/>
              </a:spcAft>
              <a:buClr>
                <a:schemeClr val="accent1"/>
              </a:buClr>
              <a:buFont typeface="Arial" pitchFamily="34" charset="0"/>
              <a:buNone/>
            </a:pPr>
            <a:r>
              <a:rPr lang="tr-TR" smtClean="0"/>
              <a:t>Asıl metin stillerini düzenlemek için tıklatın</a:t>
            </a:r>
          </a:p>
        </p:txBody>
      </p:sp>
      <p:sp>
        <p:nvSpPr>
          <p:cNvPr id="12" name="Title 11"/>
          <p:cNvSpPr>
            <a:spLocks noGrp="1"/>
          </p:cNvSpPr>
          <p:nvPr>
            <p:ph type="title"/>
          </p:nvPr>
        </p:nvSpPr>
        <p:spPr>
          <a:xfrm>
            <a:off x="2514600" y="975360"/>
            <a:ext cx="4114800" cy="701040"/>
          </a:xfrm>
        </p:spPr>
        <p:txBody>
          <a:bodyPr/>
          <a:lstStyle/>
          <a:p>
            <a:r>
              <a:rPr lang="tr-TR" smtClean="0"/>
              <a:t>Asıl başlık stili için tıklatın</a:t>
            </a:r>
            <a:endParaRPr lang="en-US"/>
          </a:p>
        </p:txBody>
      </p:sp>
      <p:sp>
        <p:nvSpPr>
          <p:cNvPr id="13" name="Date Placeholder 12"/>
          <p:cNvSpPr>
            <a:spLocks noGrp="1"/>
          </p:cNvSpPr>
          <p:nvPr>
            <p:ph type="dt" sz="half" idx="14"/>
          </p:nvPr>
        </p:nvSpPr>
        <p:spPr>
          <a:xfrm>
            <a:off x="2981325" y="273180"/>
            <a:ext cx="3181350" cy="292100"/>
          </a:xfrm>
        </p:spPr>
        <p:txBody>
          <a:bodyPr/>
          <a:lstStyle/>
          <a:p>
            <a:fld id="{A23720DD-5B6D-40BF-8493-A6B52D484E6B}" type="datetimeFigureOut">
              <a:rPr lang="tr-TR" smtClean="0"/>
              <a:t>16.06.2023</a:t>
            </a:fld>
            <a:endParaRPr lang="tr-TR"/>
          </a:p>
        </p:txBody>
      </p:sp>
      <p:sp>
        <p:nvSpPr>
          <p:cNvPr id="14" name="Slide Number Placeholder 13"/>
          <p:cNvSpPr>
            <a:spLocks noGrp="1"/>
          </p:cNvSpPr>
          <p:nvPr>
            <p:ph type="sldNum" sz="quarter" idx="15"/>
          </p:nvPr>
        </p:nvSpPr>
        <p:spPr>
          <a:xfrm>
            <a:off x="4038600" y="6172200"/>
            <a:ext cx="1066800" cy="304800"/>
          </a:xfrm>
        </p:spPr>
        <p:txBody>
          <a:bodyPr/>
          <a:lstStyle/>
          <a:p>
            <a:fld id="{F302176B-0E47-46AC-8F43-DAB4B8A37D06}" type="slidenum">
              <a:rPr lang="tr-TR" smtClean="0"/>
              <a:t>‹#›</a:t>
            </a:fld>
            <a:endParaRPr lang="tr-TR"/>
          </a:p>
        </p:txBody>
      </p:sp>
      <p:sp>
        <p:nvSpPr>
          <p:cNvPr id="15" name="Footer Placeholder 14"/>
          <p:cNvSpPr>
            <a:spLocks noGrp="1"/>
          </p:cNvSpPr>
          <p:nvPr>
            <p:ph type="ftr" sz="quarter" idx="16"/>
          </p:nvPr>
        </p:nvSpPr>
        <p:spPr>
          <a:xfrm>
            <a:off x="1447800" y="6486525"/>
            <a:ext cx="6248400" cy="292100"/>
          </a:xfrm>
        </p:spPr>
        <p:txBody>
          <a:bodyPr/>
          <a:lstStyle/>
          <a:p>
            <a:endParaRPr lang="tr-T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8" name="Rectangle 7"/>
          <p:cNvSpPr/>
          <p:nvPr/>
        </p:nvSpPr>
        <p:spPr bwMode="hidden">
          <a:xfrm>
            <a:off x="0" y="1335973"/>
            <a:ext cx="9144000" cy="55220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457200" y="2019301"/>
            <a:ext cx="8229600" cy="4117340"/>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2981325" y="273180"/>
            <a:ext cx="3181350" cy="292100"/>
          </a:xfrm>
          <a:prstGeom prst="rect">
            <a:avLst/>
          </a:prstGeom>
        </p:spPr>
        <p:txBody>
          <a:bodyPr vert="horz" lIns="91440" tIns="45720" rIns="91440" bIns="45720" rtlCol="0" anchor="ctr">
            <a:noAutofit/>
          </a:bodyPr>
          <a:lstStyle>
            <a:lvl1pPr algn="ctr">
              <a:defRPr sz="1200" b="0" cap="all" spc="300" baseline="0">
                <a:solidFill>
                  <a:schemeClr val="tx1"/>
                </a:solidFill>
              </a:defRPr>
            </a:lvl1pPr>
          </a:lstStyle>
          <a:p>
            <a:fld id="{A23720DD-5B6D-40BF-8493-A6B52D484E6B}" type="datetimeFigureOut">
              <a:rPr lang="tr-TR" smtClean="0"/>
              <a:t>16.06.2023</a:t>
            </a:fld>
            <a:endParaRPr lang="tr-TR"/>
          </a:p>
        </p:txBody>
      </p:sp>
      <p:sp>
        <p:nvSpPr>
          <p:cNvPr id="5" name="Footer Placeholder 4"/>
          <p:cNvSpPr>
            <a:spLocks noGrp="1"/>
          </p:cNvSpPr>
          <p:nvPr>
            <p:ph type="ftr" sz="quarter" idx="3"/>
          </p:nvPr>
        </p:nvSpPr>
        <p:spPr>
          <a:xfrm>
            <a:off x="1447800" y="6486525"/>
            <a:ext cx="6248400" cy="292100"/>
          </a:xfrm>
          <a:prstGeom prst="rect">
            <a:avLst/>
          </a:prstGeom>
        </p:spPr>
        <p:txBody>
          <a:bodyPr vert="horz" lIns="91440" tIns="45720" rIns="91440" bIns="45720" rtlCol="0" anchor="ctr">
            <a:normAutofit/>
          </a:bodyPr>
          <a:lstStyle>
            <a:lvl1pPr algn="ctr">
              <a:defRPr sz="1100" b="0" cap="all" spc="300" baseline="0">
                <a:solidFill>
                  <a:schemeClr val="tx1"/>
                </a:solidFill>
              </a:defRPr>
            </a:lvl1pPr>
          </a:lstStyle>
          <a:p>
            <a:endParaRPr lang="tr-TR"/>
          </a:p>
        </p:txBody>
      </p:sp>
      <p:sp>
        <p:nvSpPr>
          <p:cNvPr id="6" name="Slide Number Placeholder 5"/>
          <p:cNvSpPr>
            <a:spLocks noGrp="1"/>
          </p:cNvSpPr>
          <p:nvPr>
            <p:ph type="sldNum" sz="quarter" idx="4"/>
          </p:nvPr>
        </p:nvSpPr>
        <p:spPr>
          <a:xfrm>
            <a:off x="4038600" y="6172200"/>
            <a:ext cx="1066800" cy="304800"/>
          </a:xfrm>
          <a:prstGeom prst="rect">
            <a:avLst/>
          </a:prstGeom>
          <a:ln>
            <a:noFill/>
          </a:ln>
        </p:spPr>
        <p:txBody>
          <a:bodyPr vert="horz" lIns="0" tIns="0" rIns="0" bIns="0" rtlCol="0" anchor="ctr">
            <a:normAutofit/>
          </a:bodyPr>
          <a:lstStyle>
            <a:lvl1pPr algn="ctr">
              <a:defRPr sz="1200" b="1">
                <a:solidFill>
                  <a:schemeClr val="tx1"/>
                </a:solidFill>
              </a:defRPr>
            </a:lvl1pPr>
          </a:lstStyle>
          <a:p>
            <a:fld id="{F302176B-0E47-46AC-8F43-DAB4B8A37D06}" type="slidenum">
              <a:rPr lang="tr-TR" smtClean="0"/>
              <a:t>‹#›</a:t>
            </a:fld>
            <a:endParaRPr lang="tr-TR"/>
          </a:p>
        </p:txBody>
      </p:sp>
      <p:cxnSp>
        <p:nvCxnSpPr>
          <p:cNvPr id="10" name="Straight Connector 9"/>
          <p:cNvCxnSpPr/>
          <p:nvPr/>
        </p:nvCxnSpPr>
        <p:spPr>
          <a:xfrm>
            <a:off x="0" y="1331436"/>
            <a:ext cx="9144000" cy="1588"/>
          </a:xfrm>
          <a:prstGeom prst="line">
            <a:avLst/>
          </a:prstGeom>
          <a:ln w="12700">
            <a:solidFill>
              <a:schemeClr val="tx2">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2514600" y="975360"/>
            <a:ext cx="4114800" cy="70104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r>
              <a:rPr lang="tr-TR" smtClean="0"/>
              <a:t>Asıl başlık stili için tıklatın</a:t>
            </a:r>
            <a:endParaRPr lang="en-US" dirty="0"/>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ts val="400"/>
        </a:spcBef>
        <a:buNone/>
        <a:defRPr sz="1800" b="1" kern="1200" cap="all" spc="0" baseline="0">
          <a:solidFill>
            <a:schemeClr val="bg1">
              <a:lumMod val="75000"/>
              <a:lumOff val="25000"/>
            </a:schemeClr>
          </a:solidFill>
          <a:effectLst/>
          <a:latin typeface="+mj-lt"/>
          <a:ea typeface="+mj-ea"/>
          <a:cs typeface="Tunga" pitchFamily="2"/>
        </a:defRPr>
      </a:lvl1pPr>
    </p:titleStyle>
    <p:bodyStyle>
      <a:lvl1pPr marL="0" indent="0" algn="ctr" defTabSz="914400" rtl="0" eaLnBrk="1" latinLnBrk="0" hangingPunct="1">
        <a:lnSpc>
          <a:spcPct val="100000"/>
        </a:lnSpc>
        <a:spcBef>
          <a:spcPts val="600"/>
        </a:spcBef>
        <a:spcAft>
          <a:spcPts val="0"/>
        </a:spcAft>
        <a:buClr>
          <a:schemeClr val="accent1"/>
        </a:buClr>
        <a:buFontTx/>
        <a:buNone/>
        <a:defRPr sz="2000" b="0" i="0" kern="1200" cap="none" spc="30" baseline="0">
          <a:solidFill>
            <a:schemeClr val="tx1"/>
          </a:solidFill>
          <a:latin typeface="+mn-lt"/>
          <a:ea typeface="+mn-ea"/>
          <a:cs typeface="Tahoma" pitchFamily="34" charset="0"/>
        </a:defRPr>
      </a:lvl1pPr>
      <a:lvl2pPr marL="0" indent="0" algn="ctr" defTabSz="914400" rtl="0" eaLnBrk="1" latinLnBrk="0" hangingPunct="1">
        <a:lnSpc>
          <a:spcPct val="100000"/>
        </a:lnSpc>
        <a:spcBef>
          <a:spcPts val="1200"/>
        </a:spcBef>
        <a:buClr>
          <a:schemeClr val="accent1"/>
        </a:buClr>
        <a:buFontTx/>
        <a:buNone/>
        <a:defRPr sz="1800" kern="1200">
          <a:solidFill>
            <a:schemeClr val="tx2"/>
          </a:solidFill>
          <a:latin typeface="+mn-lt"/>
          <a:ea typeface="+mn-ea"/>
          <a:cs typeface="Tahoma" pitchFamily="34" charset="0"/>
        </a:defRPr>
      </a:lvl2pPr>
      <a:lvl3pPr marL="0" indent="0" algn="ctr" defTabSz="914400" rtl="0" eaLnBrk="1" latinLnBrk="0" hangingPunct="1">
        <a:lnSpc>
          <a:spcPct val="100000"/>
        </a:lnSpc>
        <a:spcBef>
          <a:spcPts val="1200"/>
        </a:spcBef>
        <a:buClr>
          <a:schemeClr val="accent1"/>
        </a:buClr>
        <a:buFontTx/>
        <a:buNone/>
        <a:defRPr sz="1600" kern="1200">
          <a:solidFill>
            <a:schemeClr val="tx1"/>
          </a:solidFill>
          <a:latin typeface="+mn-lt"/>
          <a:ea typeface="+mn-ea"/>
          <a:cs typeface="Tahoma" pitchFamily="34" charset="0"/>
        </a:defRPr>
      </a:lvl3pPr>
      <a:lvl4pPr marL="0" indent="0" algn="ctr" defTabSz="914400" rtl="0" eaLnBrk="1" latinLnBrk="0" hangingPunct="1">
        <a:lnSpc>
          <a:spcPct val="100000"/>
        </a:lnSpc>
        <a:spcBef>
          <a:spcPts val="1200"/>
        </a:spcBef>
        <a:buClr>
          <a:schemeClr val="accent1"/>
        </a:buClr>
        <a:buFontTx/>
        <a:buNone/>
        <a:defRPr sz="1400" kern="1200">
          <a:solidFill>
            <a:schemeClr val="tx2"/>
          </a:solidFill>
          <a:latin typeface="+mn-lt"/>
          <a:ea typeface="+mn-ea"/>
          <a:cs typeface="Tahoma" pitchFamily="34" charset="0"/>
        </a:defRPr>
      </a:lvl4pPr>
      <a:lvl5pPr marL="0" indent="0" algn="ctr" defTabSz="914400" rtl="0" eaLnBrk="1" latinLnBrk="0" hangingPunct="1">
        <a:lnSpc>
          <a:spcPct val="100000"/>
        </a:lnSpc>
        <a:spcBef>
          <a:spcPts val="1200"/>
        </a:spcBef>
        <a:buClr>
          <a:schemeClr val="accent1"/>
        </a:buClr>
        <a:buFontTx/>
        <a:buNone/>
        <a:defRPr sz="1400" kern="1200" baseline="0">
          <a:solidFill>
            <a:schemeClr val="tx1"/>
          </a:solidFill>
          <a:latin typeface="+mn-lt"/>
          <a:ea typeface="+mn-ea"/>
          <a:cs typeface="Tahoma" pitchFamily="34" charset="0"/>
        </a:defRPr>
      </a:lvl5pPr>
      <a:lvl6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6pPr>
      <a:lvl7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7pPr>
      <a:lvl8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8pPr>
      <a:lvl9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sebokwiki.org/wiki/System_Deployment_and_Use" TargetMode="External"/><Relationship Id="rId2" Type="http://schemas.openxmlformats.org/officeDocument/2006/relationships/hyperlink" Target="https://dl.acm.org/doi/abs/10.1145/3351095.3372873" TargetMode="External"/><Relationship Id="rId1" Type="http://schemas.openxmlformats.org/officeDocument/2006/relationships/slideLayout" Target="../slideLayouts/slideLayout2.xml"/><Relationship Id="rId5" Type="http://schemas.openxmlformats.org/officeDocument/2006/relationships/hyperlink" Target="https://scholar.google.com/scholar?hl=en&amp;q=Amel+Bennaceur,+Thein+Than+Tun,+Yijun+Yu,+and+Bashar+Nuseibeh.+2019.+Requirements+Engineering.+In+Handbook+of+Software+Engineering.+Springer,+51--92" TargetMode="External"/><Relationship Id="rId4" Type="http://schemas.openxmlformats.org/officeDocument/2006/relationships/hyperlink" Target="https://scholar.google.com/scholar?hl=en&amp;q=Omar+Y+Al-Jarrah,+Paul+D+Yoo,+Sami+Muhaidat,+George+K+Karagiannidis,+and+Kamal+Taha.+2015.+Efficient+machine+learning+for+big+data:+A+review.+Big+Data+Research+2,+3+(2015),+87--93"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yagram 2"/>
          <p:cNvGraphicFramePr/>
          <p:nvPr>
            <p:extLst>
              <p:ext uri="{D42A27DB-BD31-4B8C-83A1-F6EECF244321}">
                <p14:modId xmlns:p14="http://schemas.microsoft.com/office/powerpoint/2010/main" val="3842474649"/>
              </p:ext>
            </p:extLst>
          </p:nvPr>
        </p:nvGraphicFramePr>
        <p:xfrm>
          <a:off x="1403648" y="764704"/>
          <a:ext cx="6336704" cy="53285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76969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1772816"/>
            <a:ext cx="8229600" cy="4752528"/>
          </a:xfrm>
        </p:spPr>
        <p:txBody>
          <a:bodyPr>
            <a:normAutofit fontScale="92500" lnSpcReduction="20000"/>
          </a:bodyPr>
          <a:lstStyle/>
          <a:p>
            <a:pPr algn="l"/>
            <a:r>
              <a:rPr lang="en-GB" dirty="0">
                <a:solidFill>
                  <a:srgbClr val="002060"/>
                </a:solidFill>
                <a:latin typeface="Bahnschrift Light Condensed" panose="020B0502040204020203" pitchFamily="34" charset="0"/>
              </a:rPr>
              <a:t>[Description of Technology Stack]</a:t>
            </a:r>
          </a:p>
          <a:p>
            <a:pPr algn="l"/>
            <a:r>
              <a:rPr lang="en-GB" dirty="0">
                <a:latin typeface="Bahnschrift Light Condensed" panose="020B0502040204020203" pitchFamily="34" charset="0"/>
              </a:rPr>
              <a:t>If analysis is not performed, provide a description of the chosen technology stack</a:t>
            </a:r>
          </a:p>
          <a:p>
            <a:pPr algn="l"/>
            <a:r>
              <a:rPr lang="en-GB" dirty="0">
                <a:latin typeface="Bahnschrift Light Condensed" panose="020B0502040204020203" pitchFamily="34" charset="0"/>
              </a:rPr>
              <a:t>Highlight features, advantages, and disadvantages of the selected components</a:t>
            </a:r>
          </a:p>
          <a:p>
            <a:pPr algn="l"/>
            <a:r>
              <a:rPr lang="en-GB" dirty="0">
                <a:latin typeface="Bahnschrift Light Condensed" panose="020B0502040204020203" pitchFamily="34" charset="0"/>
              </a:rPr>
              <a:t>Explain how the technology stack aligns with existing system components or team expertise</a:t>
            </a:r>
          </a:p>
          <a:p>
            <a:pPr algn="l"/>
            <a:r>
              <a:rPr lang="en-GB" dirty="0">
                <a:solidFill>
                  <a:srgbClr val="002060"/>
                </a:solidFill>
                <a:latin typeface="Bahnschrift Light Condensed" panose="020B0502040204020203" pitchFamily="34" charset="0"/>
              </a:rPr>
              <a:t>[Database Structure]</a:t>
            </a:r>
          </a:p>
          <a:p>
            <a:pPr algn="l"/>
            <a:r>
              <a:rPr lang="en-GB" dirty="0">
                <a:latin typeface="Bahnschrift Light Condensed" panose="020B0502040204020203" pitchFamily="34" charset="0"/>
              </a:rPr>
              <a:t>The database structure should be designed to support the software's data storage needs</a:t>
            </a:r>
          </a:p>
          <a:p>
            <a:pPr algn="l"/>
            <a:r>
              <a:rPr lang="en-GB" dirty="0">
                <a:latin typeface="Bahnschrift Light Condensed" panose="020B0502040204020203" pitchFamily="34" charset="0"/>
              </a:rPr>
              <a:t>It involves defining tables, relationships, and constraints</a:t>
            </a:r>
          </a:p>
          <a:p>
            <a:pPr algn="l"/>
            <a:r>
              <a:rPr lang="en-GB" dirty="0">
                <a:solidFill>
                  <a:srgbClr val="002060"/>
                </a:solidFill>
                <a:latin typeface="Bahnschrift Light Condensed" panose="020B0502040204020203" pitchFamily="34" charset="0"/>
              </a:rPr>
              <a:t>[Software Testing]</a:t>
            </a:r>
          </a:p>
          <a:p>
            <a:pPr algn="l"/>
            <a:r>
              <a:rPr lang="en-GB" dirty="0">
                <a:solidFill>
                  <a:srgbClr val="FFC000"/>
                </a:solidFill>
                <a:latin typeface="Bahnschrift Light Condensed" panose="020B0502040204020203" pitchFamily="34" charset="0"/>
              </a:rPr>
              <a:t>Software testing </a:t>
            </a:r>
            <a:r>
              <a:rPr lang="en-GB" dirty="0">
                <a:latin typeface="Bahnschrift Light Condensed" panose="020B0502040204020203" pitchFamily="34" charset="0"/>
              </a:rPr>
              <a:t>is crucial for ensuring the quality and reliability of the software solution</a:t>
            </a:r>
          </a:p>
          <a:p>
            <a:pPr algn="l"/>
            <a:r>
              <a:rPr lang="en-GB" dirty="0">
                <a:latin typeface="Bahnschrift Light Condensed" panose="020B0502040204020203" pitchFamily="34" charset="0"/>
              </a:rPr>
              <a:t>Testing should be performed during development and at the assembly stage</a:t>
            </a:r>
          </a:p>
          <a:p>
            <a:pPr algn="l"/>
            <a:r>
              <a:rPr lang="en-GB" dirty="0">
                <a:solidFill>
                  <a:srgbClr val="002060"/>
                </a:solidFill>
                <a:latin typeface="Bahnschrift Light Condensed" panose="020B0502040204020203" pitchFamily="34" charset="0"/>
              </a:rPr>
              <a:t>[Types of Software Testing]</a:t>
            </a:r>
          </a:p>
          <a:p>
            <a:pPr algn="l"/>
            <a:r>
              <a:rPr lang="tr-TR" dirty="0" smtClean="0">
                <a:latin typeface="Bahnschrift Light Condensed" panose="020B0502040204020203" pitchFamily="34" charset="0"/>
              </a:rPr>
              <a:t>-</a:t>
            </a:r>
            <a:r>
              <a:rPr lang="en-GB" dirty="0" smtClean="0">
                <a:solidFill>
                  <a:srgbClr val="C00000"/>
                </a:solidFill>
                <a:latin typeface="Bahnschrift Light Condensed" panose="020B0502040204020203" pitchFamily="34" charset="0"/>
              </a:rPr>
              <a:t>Unit Testing</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Testing individual units or components of the software</a:t>
            </a:r>
          </a:p>
          <a:p>
            <a:pPr algn="l"/>
            <a:r>
              <a:rPr lang="en-GB" dirty="0">
                <a:latin typeface="Bahnschrift Light Condensed" panose="020B0502040204020203" pitchFamily="34" charset="0"/>
              </a:rPr>
              <a:t>Integration Testing: Testing the interaction between different components</a:t>
            </a:r>
          </a:p>
          <a:p>
            <a:pPr algn="l"/>
            <a:r>
              <a:rPr lang="tr-TR" dirty="0" smtClean="0">
                <a:latin typeface="Bahnschrift Light Condensed" panose="020B0502040204020203" pitchFamily="34" charset="0"/>
              </a:rPr>
              <a:t>-</a:t>
            </a:r>
            <a:r>
              <a:rPr lang="en-GB" dirty="0" smtClean="0">
                <a:solidFill>
                  <a:srgbClr val="C00000"/>
                </a:solidFill>
                <a:latin typeface="Bahnschrift Light Condensed" panose="020B0502040204020203" pitchFamily="34" charset="0"/>
              </a:rPr>
              <a:t>System Testing</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Testing the entire system's functionality</a:t>
            </a:r>
          </a:p>
          <a:p>
            <a:pPr algn="l"/>
            <a:r>
              <a:rPr lang="en-GB" dirty="0">
                <a:latin typeface="Bahnschrift Light Condensed" panose="020B0502040204020203" pitchFamily="34" charset="0"/>
              </a:rPr>
              <a:t>Acceptance Testing: Testing the software against user requirements</a:t>
            </a:r>
          </a:p>
          <a:p>
            <a:endParaRPr lang="en-GB" dirty="0"/>
          </a:p>
        </p:txBody>
      </p:sp>
      <p:sp>
        <p:nvSpPr>
          <p:cNvPr id="3" name="Başlık 2"/>
          <p:cNvSpPr>
            <a:spLocks noGrp="1"/>
          </p:cNvSpPr>
          <p:nvPr>
            <p:ph type="title"/>
          </p:nvPr>
        </p:nvSpPr>
        <p:spPr/>
        <p:txBody>
          <a:bodyPr/>
          <a:lstStyle/>
          <a:p>
            <a:r>
              <a:rPr lang="tr-TR" dirty="0" smtClean="0"/>
              <a:t>MODULE 2 PART 4 </a:t>
            </a:r>
            <a:endParaRPr lang="en-GB" dirty="0"/>
          </a:p>
        </p:txBody>
      </p:sp>
    </p:spTree>
    <p:extLst>
      <p:ext uri="{BB962C8B-B14F-4D97-AF65-F5344CB8AC3E}">
        <p14:creationId xmlns:p14="http://schemas.microsoft.com/office/powerpoint/2010/main" val="2883513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p:txBody>
          <a:bodyPr>
            <a:normAutofit fontScale="92500"/>
          </a:bodyPr>
          <a:lstStyle/>
          <a:p>
            <a:pPr algn="l"/>
            <a:r>
              <a:rPr lang="tr-TR" sz="2800" dirty="0" smtClean="0">
                <a:latin typeface="Bahnschrift Light SemiCondensed" panose="020B0502040204020203" pitchFamily="34" charset="0"/>
              </a:rPr>
              <a:t>-</a:t>
            </a:r>
            <a:r>
              <a:rPr lang="en-GB" sz="2800" dirty="0" smtClean="0">
                <a:latin typeface="Bahnschrift Light SemiCondensed" panose="020B0502040204020203" pitchFamily="34" charset="0"/>
              </a:rPr>
              <a:t>Detailed </a:t>
            </a:r>
            <a:r>
              <a:rPr lang="en-GB" sz="2800" dirty="0">
                <a:latin typeface="Bahnschrift Light SemiCondensed" panose="020B0502040204020203" pitchFamily="34" charset="0"/>
              </a:rPr>
              <a:t>software design and technology stack selection are essential for successful software development</a:t>
            </a:r>
          </a:p>
          <a:p>
            <a:pPr algn="l"/>
            <a:r>
              <a:rPr lang="tr-TR" sz="2800" dirty="0" smtClean="0">
                <a:latin typeface="Bahnschrift Light SemiCondensed" panose="020B0502040204020203" pitchFamily="34" charset="0"/>
              </a:rPr>
              <a:t>-</a:t>
            </a:r>
            <a:r>
              <a:rPr lang="en-GB" sz="2800" dirty="0" smtClean="0">
                <a:latin typeface="Bahnschrift Light SemiCondensed" panose="020B0502040204020203" pitchFamily="34" charset="0"/>
              </a:rPr>
              <a:t>Justify </a:t>
            </a:r>
            <a:r>
              <a:rPr lang="en-GB" sz="2800" dirty="0">
                <a:latin typeface="Bahnschrift Light SemiCondensed" panose="020B0502040204020203" pitchFamily="34" charset="0"/>
              </a:rPr>
              <a:t>technical solutions based on criteria and analysis</a:t>
            </a:r>
          </a:p>
          <a:p>
            <a:pPr algn="l"/>
            <a:r>
              <a:rPr lang="tr-TR" sz="2800" dirty="0" smtClean="0">
                <a:latin typeface="Bahnschrift Light SemiCondensed" panose="020B0502040204020203" pitchFamily="34" charset="0"/>
              </a:rPr>
              <a:t>-</a:t>
            </a:r>
            <a:r>
              <a:rPr lang="en-GB" sz="2800" dirty="0" smtClean="0">
                <a:latin typeface="Bahnschrift Light SemiCondensed" panose="020B0502040204020203" pitchFamily="34" charset="0"/>
              </a:rPr>
              <a:t>Considerations </a:t>
            </a:r>
            <a:r>
              <a:rPr lang="en-GB" sz="2800" dirty="0">
                <a:latin typeface="Bahnschrift Light SemiCondensed" panose="020B0502040204020203" pitchFamily="34" charset="0"/>
              </a:rPr>
              <a:t>for technology stack selection include requirements, scalability, community support, and team expertise</a:t>
            </a:r>
          </a:p>
          <a:p>
            <a:pPr algn="l"/>
            <a:r>
              <a:rPr lang="tr-TR" sz="2800" dirty="0" smtClean="0">
                <a:latin typeface="Bahnschrift Light SemiCondensed" panose="020B0502040204020203" pitchFamily="34" charset="0"/>
              </a:rPr>
              <a:t>-</a:t>
            </a:r>
            <a:r>
              <a:rPr lang="en-GB" sz="2800" dirty="0" smtClean="0">
                <a:latin typeface="Bahnschrift Light SemiCondensed" panose="020B0502040204020203" pitchFamily="34" charset="0"/>
              </a:rPr>
              <a:t>Design </a:t>
            </a:r>
            <a:r>
              <a:rPr lang="en-GB" sz="2800" dirty="0">
                <a:latin typeface="Bahnschrift Light SemiCondensed" panose="020B0502040204020203" pitchFamily="34" charset="0"/>
              </a:rPr>
              <a:t>a suitable database structure and perform comprehensive software testing</a:t>
            </a:r>
          </a:p>
          <a:p>
            <a:endParaRPr lang="en-GB" dirty="0"/>
          </a:p>
        </p:txBody>
      </p:sp>
      <p:sp>
        <p:nvSpPr>
          <p:cNvPr id="3" name="Başlık 2"/>
          <p:cNvSpPr>
            <a:spLocks noGrp="1"/>
          </p:cNvSpPr>
          <p:nvPr>
            <p:ph type="title"/>
          </p:nvPr>
        </p:nvSpPr>
        <p:spPr/>
        <p:txBody>
          <a:bodyPr/>
          <a:lstStyle/>
          <a:p>
            <a:r>
              <a:rPr lang="tr-TR" dirty="0" smtClean="0"/>
              <a:t>MODULE 2 PART 5 </a:t>
            </a:r>
            <a:br>
              <a:rPr lang="tr-TR" dirty="0" smtClean="0"/>
            </a:br>
            <a:r>
              <a:rPr lang="en-GB" b="0" dirty="0"/>
              <a:t>Conclusion</a:t>
            </a:r>
            <a:endParaRPr lang="en-GB" dirty="0"/>
          </a:p>
        </p:txBody>
      </p:sp>
    </p:spTree>
    <p:extLst>
      <p:ext uri="{BB962C8B-B14F-4D97-AF65-F5344CB8AC3E}">
        <p14:creationId xmlns:p14="http://schemas.microsoft.com/office/powerpoint/2010/main" val="1543578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p:txBody>
          <a:bodyPr>
            <a:normAutofit fontScale="85000" lnSpcReduction="20000"/>
          </a:bodyPr>
          <a:lstStyle/>
          <a:p>
            <a:pPr algn="l"/>
            <a:r>
              <a:rPr lang="en-GB" dirty="0">
                <a:latin typeface="Bahnschrift Light SemiCondensed" panose="020B0502040204020203" pitchFamily="34" charset="0"/>
              </a:rPr>
              <a:t>The purpose of this document is to outline the design and development process for the software audit system being developed for the department. This system will play a crucial role in managing and monitoring software licenses, usage, and compliance within the department. The software audit system will provide an efficient and reliable solution for tracking software assets, ensuring license compliance, and optimizing software utilization. This document will focus on the programming basics involved in designing and developing the software audit system.</a:t>
            </a:r>
          </a:p>
          <a:p>
            <a:pPr algn="l"/>
            <a:r>
              <a:rPr lang="en-GB" dirty="0">
                <a:solidFill>
                  <a:srgbClr val="002060"/>
                </a:solidFill>
                <a:latin typeface="Bahnschrift Light SemiCondensed" panose="020B0502040204020203" pitchFamily="34" charset="0"/>
              </a:rPr>
              <a:t>System </a:t>
            </a:r>
            <a:r>
              <a:rPr lang="en-GB" dirty="0" smtClean="0">
                <a:solidFill>
                  <a:srgbClr val="002060"/>
                </a:solidFill>
                <a:latin typeface="Bahnschrift Light SemiCondensed" panose="020B0502040204020203" pitchFamily="34" charset="0"/>
              </a:rPr>
              <a:t>Requirements</a:t>
            </a:r>
            <a:r>
              <a:rPr lang="tr-TR" dirty="0" smtClean="0">
                <a:solidFill>
                  <a:srgbClr val="002060"/>
                </a:solidFill>
                <a:latin typeface="Bahnschrift Light SemiCondensed" panose="020B0502040204020203" pitchFamily="34" charset="0"/>
              </a:rPr>
              <a:t> </a:t>
            </a:r>
            <a:r>
              <a:rPr lang="en-GB" dirty="0" smtClean="0">
                <a:latin typeface="Bahnschrift Light SemiCondensed" panose="020B0502040204020203" pitchFamily="34" charset="0"/>
              </a:rPr>
              <a:t>: </a:t>
            </a:r>
            <a:r>
              <a:rPr lang="en-GB" dirty="0">
                <a:latin typeface="Bahnschrift Light SemiCondensed" panose="020B0502040204020203" pitchFamily="34" charset="0"/>
              </a:rPr>
              <a:t>Before diving into the programming aspects, it's essential to define the system requirements. This includes identifying the functional and non-functional requirements of the software audit system. Some of the key requirements might include:</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User </a:t>
            </a:r>
            <a:r>
              <a:rPr lang="en-GB" dirty="0">
                <a:latin typeface="Bahnschrift Light SemiCondensed" panose="020B0502040204020203" pitchFamily="34" charset="0"/>
              </a:rPr>
              <a:t>authentication and access control.</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Centralized </a:t>
            </a:r>
            <a:r>
              <a:rPr lang="en-GB" dirty="0">
                <a:latin typeface="Bahnschrift Light SemiCondensed" panose="020B0502040204020203" pitchFamily="34" charset="0"/>
              </a:rPr>
              <a:t>software inventory management.</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License </a:t>
            </a:r>
            <a:r>
              <a:rPr lang="en-GB" dirty="0">
                <a:latin typeface="Bahnschrift Light SemiCondensed" panose="020B0502040204020203" pitchFamily="34" charset="0"/>
              </a:rPr>
              <a:t>tracking and compliance monitoring.</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Reporting </a:t>
            </a:r>
            <a:r>
              <a:rPr lang="en-GB" dirty="0">
                <a:latin typeface="Bahnschrift Light SemiCondensed" panose="020B0502040204020203" pitchFamily="34" charset="0"/>
              </a:rPr>
              <a:t>and analytics capabilities.</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Integration </a:t>
            </a:r>
            <a:r>
              <a:rPr lang="en-GB" dirty="0">
                <a:latin typeface="Bahnschrift Light SemiCondensed" panose="020B0502040204020203" pitchFamily="34" charset="0"/>
              </a:rPr>
              <a:t>with existing systems (if any).</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User-friendly </a:t>
            </a:r>
            <a:r>
              <a:rPr lang="en-GB" dirty="0">
                <a:latin typeface="Bahnschrift Light SemiCondensed" panose="020B0502040204020203" pitchFamily="34" charset="0"/>
              </a:rPr>
              <a:t>interface and ease of use.</a:t>
            </a:r>
          </a:p>
          <a:p>
            <a:endParaRPr lang="en-GB" dirty="0"/>
          </a:p>
        </p:txBody>
      </p:sp>
      <p:sp>
        <p:nvSpPr>
          <p:cNvPr id="3" name="Başlık 2"/>
          <p:cNvSpPr>
            <a:spLocks noGrp="1"/>
          </p:cNvSpPr>
          <p:nvPr>
            <p:ph type="title"/>
          </p:nvPr>
        </p:nvSpPr>
        <p:spPr/>
        <p:txBody>
          <a:bodyPr>
            <a:normAutofit fontScale="90000"/>
          </a:bodyPr>
          <a:lstStyle/>
          <a:p>
            <a:r>
              <a:rPr lang="tr-TR" dirty="0" err="1" smtClean="0"/>
              <a:t>Module</a:t>
            </a:r>
            <a:r>
              <a:rPr lang="tr-TR" dirty="0" smtClean="0"/>
              <a:t> 3 </a:t>
            </a:r>
            <a:br>
              <a:rPr lang="tr-TR" dirty="0" smtClean="0"/>
            </a:br>
            <a:r>
              <a:rPr lang="en-GB" b="0" dirty="0"/>
              <a:t>Design and Development of a Software Audit System</a:t>
            </a:r>
            <a:endParaRPr lang="en-GB" dirty="0"/>
          </a:p>
        </p:txBody>
      </p:sp>
      <p:pic>
        <p:nvPicPr>
          <p:cNvPr id="4" name="Resim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48064" y="4293096"/>
            <a:ext cx="2808312" cy="23042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313443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539552" y="1772816"/>
            <a:ext cx="8229600" cy="4896544"/>
          </a:xfrm>
        </p:spPr>
        <p:txBody>
          <a:bodyPr>
            <a:normAutofit fontScale="77500" lnSpcReduction="20000"/>
          </a:bodyPr>
          <a:lstStyle/>
          <a:p>
            <a:pPr algn="l"/>
            <a:r>
              <a:rPr lang="en-GB" sz="2300" dirty="0">
                <a:solidFill>
                  <a:srgbClr val="002060"/>
                </a:solidFill>
                <a:latin typeface="Bahnschrift Light Condensed" panose="020B0502040204020203" pitchFamily="34" charset="0"/>
              </a:rPr>
              <a:t>Technology </a:t>
            </a:r>
            <a:r>
              <a:rPr lang="en-GB" sz="2300" dirty="0" smtClean="0">
                <a:solidFill>
                  <a:srgbClr val="002060"/>
                </a:solidFill>
                <a:latin typeface="Bahnschrift Light Condensed" panose="020B0502040204020203" pitchFamily="34" charset="0"/>
              </a:rPr>
              <a:t>Stack</a:t>
            </a:r>
            <a:r>
              <a:rPr lang="tr-TR" sz="2300" dirty="0" smtClean="0">
                <a:solidFill>
                  <a:srgbClr val="00206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latin typeface="Bahnschrift Light Condensed" panose="020B0502040204020203" pitchFamily="34" charset="0"/>
              </a:rPr>
              <a:t>Choosing the right technology stack is crucial for the successful development of the software audit system. Some commonly used technologies for developing such systems include:</a:t>
            </a:r>
          </a:p>
          <a:p>
            <a:pPr algn="l"/>
            <a:r>
              <a:rPr lang="en-GB" sz="2300" dirty="0">
                <a:solidFill>
                  <a:srgbClr val="FF0000"/>
                </a:solidFill>
                <a:latin typeface="Bahnschrift Light Condensed" panose="020B0502040204020203" pitchFamily="34" charset="0"/>
              </a:rPr>
              <a:t>Programming </a:t>
            </a:r>
            <a:r>
              <a:rPr lang="en-GB" sz="2300" dirty="0" smtClean="0">
                <a:solidFill>
                  <a:srgbClr val="FF0000"/>
                </a:solidFill>
                <a:latin typeface="Bahnschrift Light Condensed" panose="020B0502040204020203" pitchFamily="34" charset="0"/>
              </a:rPr>
              <a:t>languages</a:t>
            </a:r>
            <a:r>
              <a:rPr lang="tr-TR" sz="2300" dirty="0" smtClean="0">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solidFill>
                  <a:srgbClr val="00B0F0"/>
                </a:solidFill>
                <a:latin typeface="Bahnschrift Light Condensed" panose="020B0502040204020203" pitchFamily="34" charset="0"/>
              </a:rPr>
              <a:t>Java, Python, C#, or JavaScript.</a:t>
            </a:r>
          </a:p>
          <a:p>
            <a:pPr algn="l"/>
            <a:r>
              <a:rPr lang="en-GB" sz="2300" dirty="0" smtClean="0">
                <a:solidFill>
                  <a:srgbClr val="FF0000"/>
                </a:solidFill>
                <a:latin typeface="Bahnschrift Light Condensed" panose="020B0502040204020203" pitchFamily="34" charset="0"/>
              </a:rPr>
              <a:t>Databases</a:t>
            </a:r>
            <a:r>
              <a:rPr lang="tr-TR" sz="2300" dirty="0" smtClean="0">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solidFill>
                  <a:srgbClr val="00B0F0"/>
                </a:solidFill>
                <a:latin typeface="Bahnschrift Light Condensed" panose="020B0502040204020203" pitchFamily="34" charset="0"/>
              </a:rPr>
              <a:t>MySQL, PostgreSQL, or MongoDB.</a:t>
            </a:r>
          </a:p>
          <a:p>
            <a:pPr algn="l"/>
            <a:r>
              <a:rPr lang="en-GB" sz="2300" dirty="0">
                <a:solidFill>
                  <a:srgbClr val="FF0000"/>
                </a:solidFill>
                <a:latin typeface="Bahnschrift Light Condensed" panose="020B0502040204020203" pitchFamily="34" charset="0"/>
              </a:rPr>
              <a:t>Web </a:t>
            </a:r>
            <a:r>
              <a:rPr lang="en-GB" sz="2300" dirty="0" smtClean="0">
                <a:solidFill>
                  <a:srgbClr val="FF0000"/>
                </a:solidFill>
                <a:latin typeface="Bahnschrift Light Condensed" panose="020B0502040204020203" pitchFamily="34" charset="0"/>
              </a:rPr>
              <a:t>frameworks</a:t>
            </a:r>
            <a:r>
              <a:rPr lang="tr-TR" sz="2300" dirty="0" smtClean="0">
                <a:solidFill>
                  <a:srgbClr val="FF000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solidFill>
                  <a:srgbClr val="00B0F0"/>
                </a:solidFill>
                <a:latin typeface="Bahnschrift Light Condensed" panose="020B0502040204020203" pitchFamily="34" charset="0"/>
              </a:rPr>
              <a:t>Django, Spring, or Ruby on Rails.</a:t>
            </a:r>
          </a:p>
          <a:p>
            <a:pPr algn="l"/>
            <a:r>
              <a:rPr lang="en-GB" sz="2300" dirty="0">
                <a:solidFill>
                  <a:srgbClr val="FF0000"/>
                </a:solidFill>
                <a:latin typeface="Bahnschrift Light Condensed" panose="020B0502040204020203" pitchFamily="34" charset="0"/>
              </a:rPr>
              <a:t>Front-end </a:t>
            </a:r>
            <a:r>
              <a:rPr lang="en-GB" sz="2300" dirty="0" smtClean="0">
                <a:solidFill>
                  <a:srgbClr val="FF0000"/>
                </a:solidFill>
                <a:latin typeface="Bahnschrift Light Condensed" panose="020B0502040204020203" pitchFamily="34" charset="0"/>
              </a:rPr>
              <a:t>frameworks</a:t>
            </a:r>
            <a:r>
              <a:rPr lang="tr-TR" sz="2300" dirty="0" smtClean="0">
                <a:solidFill>
                  <a:srgbClr val="FF000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solidFill>
                  <a:srgbClr val="00B0F0"/>
                </a:solidFill>
                <a:latin typeface="Bahnschrift Light Condensed" panose="020B0502040204020203" pitchFamily="34" charset="0"/>
              </a:rPr>
              <a:t>Angular, React, or Vue.js.</a:t>
            </a:r>
          </a:p>
          <a:p>
            <a:pPr algn="l"/>
            <a:r>
              <a:rPr lang="en-GB" sz="2300" dirty="0">
                <a:solidFill>
                  <a:srgbClr val="FF0000"/>
                </a:solidFill>
                <a:latin typeface="Bahnschrift Light Condensed" panose="020B0502040204020203" pitchFamily="34" charset="0"/>
              </a:rPr>
              <a:t>Version </a:t>
            </a:r>
            <a:r>
              <a:rPr lang="en-GB" sz="2300" dirty="0" smtClean="0">
                <a:solidFill>
                  <a:srgbClr val="FF0000"/>
                </a:solidFill>
                <a:latin typeface="Bahnschrift Light Condensed" panose="020B0502040204020203" pitchFamily="34" charset="0"/>
              </a:rPr>
              <a:t>control</a:t>
            </a:r>
            <a:r>
              <a:rPr lang="tr-TR" sz="2300" dirty="0" smtClean="0">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solidFill>
                  <a:srgbClr val="00B0F0"/>
                </a:solidFill>
                <a:latin typeface="Bahnschrift Light Condensed" panose="020B0502040204020203" pitchFamily="34" charset="0"/>
              </a:rPr>
              <a:t>Git or SVN.</a:t>
            </a:r>
          </a:p>
          <a:p>
            <a:pPr algn="l"/>
            <a:r>
              <a:rPr lang="en-GB" sz="2300" dirty="0">
                <a:latin typeface="Bahnschrift Light Condensed" panose="020B0502040204020203" pitchFamily="34" charset="0"/>
              </a:rPr>
              <a:t>Development tools: Integrated Development Environment (IDE), such as Eclipse or Visual Studio.</a:t>
            </a:r>
          </a:p>
          <a:p>
            <a:pPr algn="l"/>
            <a:r>
              <a:rPr lang="en-GB" sz="2300" dirty="0">
                <a:solidFill>
                  <a:srgbClr val="002060"/>
                </a:solidFill>
                <a:latin typeface="Bahnschrift Light Condensed" panose="020B0502040204020203" pitchFamily="34" charset="0"/>
              </a:rPr>
              <a:t>System </a:t>
            </a:r>
            <a:r>
              <a:rPr lang="en-GB" sz="2300" dirty="0" smtClean="0">
                <a:solidFill>
                  <a:srgbClr val="002060"/>
                </a:solidFill>
                <a:latin typeface="Bahnschrift Light Condensed" panose="020B0502040204020203" pitchFamily="34" charset="0"/>
              </a:rPr>
              <a:t>Architecture</a:t>
            </a:r>
            <a:r>
              <a:rPr lang="tr-TR" sz="2300" dirty="0" smtClean="0">
                <a:solidFill>
                  <a:srgbClr val="00206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latin typeface="Bahnschrift Light Condensed" panose="020B0502040204020203" pitchFamily="34" charset="0"/>
              </a:rPr>
              <a:t>The software audit system can be designed using a multi-tier architecture, separating the presentation layer, application logic layer, and data storage layer. This separation helps in achieving modularity, scalability, and maintainability. Consider the following architectural components:</a:t>
            </a:r>
          </a:p>
          <a:p>
            <a:pPr algn="l"/>
            <a:r>
              <a:rPr lang="en-GB" sz="2300" dirty="0">
                <a:solidFill>
                  <a:srgbClr val="FF0000"/>
                </a:solidFill>
                <a:latin typeface="Bahnschrift Light Condensed" panose="020B0502040204020203" pitchFamily="34" charset="0"/>
              </a:rPr>
              <a:t>Presentation </a:t>
            </a:r>
            <a:r>
              <a:rPr lang="en-GB" sz="2300" dirty="0" smtClean="0">
                <a:solidFill>
                  <a:srgbClr val="FF0000"/>
                </a:solidFill>
                <a:latin typeface="Bahnschrift Light Condensed" panose="020B0502040204020203" pitchFamily="34" charset="0"/>
              </a:rPr>
              <a:t>Layer</a:t>
            </a:r>
            <a:r>
              <a:rPr lang="tr-TR" sz="2300" dirty="0" smtClean="0">
                <a:solidFill>
                  <a:srgbClr val="FF000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latin typeface="Bahnschrift Light Condensed" panose="020B0502040204020203" pitchFamily="34" charset="0"/>
              </a:rPr>
              <a:t>Develop a user-friendly interface for interacting with the system, such as a web-based or desktop application.</a:t>
            </a:r>
          </a:p>
          <a:p>
            <a:pPr algn="l"/>
            <a:r>
              <a:rPr lang="en-GB" sz="2300" dirty="0">
                <a:solidFill>
                  <a:srgbClr val="FF0000"/>
                </a:solidFill>
                <a:latin typeface="Bahnschrift Light Condensed" panose="020B0502040204020203" pitchFamily="34" charset="0"/>
              </a:rPr>
              <a:t>Application Logic </a:t>
            </a:r>
            <a:r>
              <a:rPr lang="en-GB" sz="2300" dirty="0" smtClean="0">
                <a:solidFill>
                  <a:srgbClr val="FF0000"/>
                </a:solidFill>
                <a:latin typeface="Bahnschrift Light Condensed" panose="020B0502040204020203" pitchFamily="34" charset="0"/>
              </a:rPr>
              <a:t>Layer</a:t>
            </a:r>
            <a:r>
              <a:rPr lang="tr-TR" sz="2300" dirty="0" smtClean="0">
                <a:solidFill>
                  <a:srgbClr val="FF000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latin typeface="Bahnschrift Light Condensed" panose="020B0502040204020203" pitchFamily="34" charset="0"/>
              </a:rPr>
              <a:t>Implement the core functionalities of the software audit system, including software inventory management, license tracking, reporting, and analytics.</a:t>
            </a:r>
          </a:p>
          <a:p>
            <a:pPr algn="l"/>
            <a:r>
              <a:rPr lang="en-GB" sz="2300" dirty="0">
                <a:solidFill>
                  <a:srgbClr val="FF0000"/>
                </a:solidFill>
                <a:latin typeface="Bahnschrift Light Condensed" panose="020B0502040204020203" pitchFamily="34" charset="0"/>
              </a:rPr>
              <a:t>Data Storage </a:t>
            </a:r>
            <a:r>
              <a:rPr lang="en-GB" sz="2300" dirty="0" smtClean="0">
                <a:solidFill>
                  <a:srgbClr val="FF0000"/>
                </a:solidFill>
                <a:latin typeface="Bahnschrift Light Condensed" panose="020B0502040204020203" pitchFamily="34" charset="0"/>
              </a:rPr>
              <a:t>Layer</a:t>
            </a:r>
            <a:r>
              <a:rPr lang="tr-TR" sz="2300" dirty="0" smtClean="0">
                <a:solidFill>
                  <a:srgbClr val="FF0000"/>
                </a:solidFill>
                <a:latin typeface="Bahnschrift Light Condensed" panose="020B0502040204020203" pitchFamily="34" charset="0"/>
              </a:rPr>
              <a:t> </a:t>
            </a:r>
            <a:r>
              <a:rPr lang="en-GB" sz="2300" dirty="0" smtClean="0">
                <a:latin typeface="Bahnschrift Light Condensed" panose="020B0502040204020203" pitchFamily="34" charset="0"/>
              </a:rPr>
              <a:t>: </a:t>
            </a:r>
            <a:r>
              <a:rPr lang="en-GB" sz="2300" dirty="0">
                <a:latin typeface="Bahnschrift Light Condensed" panose="020B0502040204020203" pitchFamily="34" charset="0"/>
              </a:rPr>
              <a:t>Choose a suitable database management system to store software-related information securely and efficiently.</a:t>
            </a:r>
          </a:p>
          <a:p>
            <a:endParaRPr lang="en-GB" dirty="0"/>
          </a:p>
        </p:txBody>
      </p:sp>
      <p:sp>
        <p:nvSpPr>
          <p:cNvPr id="3" name="Başlık 2"/>
          <p:cNvSpPr>
            <a:spLocks noGrp="1"/>
          </p:cNvSpPr>
          <p:nvPr>
            <p:ph type="title"/>
          </p:nvPr>
        </p:nvSpPr>
        <p:spPr/>
        <p:txBody>
          <a:bodyPr>
            <a:normAutofit fontScale="90000"/>
          </a:bodyPr>
          <a:lstStyle/>
          <a:p>
            <a:r>
              <a:rPr lang="tr-TR" dirty="0" err="1" smtClean="0"/>
              <a:t>Module</a:t>
            </a:r>
            <a:r>
              <a:rPr lang="tr-TR" dirty="0" smtClean="0"/>
              <a:t> 3 </a:t>
            </a:r>
            <a:r>
              <a:rPr lang="tr-TR" dirty="0" err="1" smtClean="0"/>
              <a:t>part</a:t>
            </a:r>
            <a:r>
              <a:rPr lang="tr-TR" dirty="0" smtClean="0"/>
              <a:t> 2</a:t>
            </a:r>
            <a:br>
              <a:rPr lang="tr-TR" dirty="0" smtClean="0"/>
            </a:br>
            <a:r>
              <a:rPr lang="en-GB" b="0" dirty="0"/>
              <a:t>Technology </a:t>
            </a:r>
            <a:r>
              <a:rPr lang="en-GB" b="0" dirty="0" smtClean="0"/>
              <a:t>Stack</a:t>
            </a:r>
            <a:r>
              <a:rPr lang="tr-TR" b="0" dirty="0" smtClean="0"/>
              <a:t> </a:t>
            </a:r>
            <a:r>
              <a:rPr lang="tr-TR" b="0" dirty="0" err="1" smtClean="0"/>
              <a:t>and</a:t>
            </a:r>
            <a:r>
              <a:rPr lang="tr-TR" b="0" dirty="0" smtClean="0"/>
              <a:t> </a:t>
            </a:r>
            <a:r>
              <a:rPr lang="tr-TR" b="0" dirty="0" err="1" smtClean="0"/>
              <a:t>system</a:t>
            </a:r>
            <a:r>
              <a:rPr lang="tr-TR" b="0" dirty="0" smtClean="0"/>
              <a:t> </a:t>
            </a:r>
            <a:r>
              <a:rPr lang="tr-TR" b="0" dirty="0" err="1" smtClean="0"/>
              <a:t>architecture</a:t>
            </a:r>
            <a:endParaRPr lang="en-GB" dirty="0"/>
          </a:p>
        </p:txBody>
      </p:sp>
    </p:spTree>
    <p:extLst>
      <p:ext uri="{BB962C8B-B14F-4D97-AF65-F5344CB8AC3E}">
        <p14:creationId xmlns:p14="http://schemas.microsoft.com/office/powerpoint/2010/main" val="2068525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8229600" cy="4288496"/>
          </a:xfrm>
        </p:spPr>
        <p:txBody>
          <a:bodyPr>
            <a:normAutofit fontScale="85000" lnSpcReduction="20000"/>
          </a:bodyPr>
          <a:lstStyle/>
          <a:p>
            <a:pPr algn="l"/>
            <a:r>
              <a:rPr lang="en-GB" dirty="0">
                <a:solidFill>
                  <a:srgbClr val="002060"/>
                </a:solidFill>
                <a:latin typeface="Bahnschrift Light Condensed" panose="020B0502040204020203" pitchFamily="34" charset="0"/>
              </a:rPr>
              <a:t>Design </a:t>
            </a:r>
            <a:r>
              <a:rPr lang="en-GB" dirty="0" smtClean="0">
                <a:solidFill>
                  <a:srgbClr val="002060"/>
                </a:solidFill>
                <a:latin typeface="Bahnschrift Light Condensed" panose="020B0502040204020203" pitchFamily="34" charset="0"/>
              </a:rPr>
              <a:t>Patterns</a:t>
            </a:r>
            <a:r>
              <a:rPr lang="tr-TR" dirty="0" smtClean="0">
                <a:solidFill>
                  <a:srgbClr val="00206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Utilizing design patterns can enhance the maintainability and extensibility of the software audit system. Some commonly used design patterns in software development include:</a:t>
            </a:r>
          </a:p>
          <a:p>
            <a:pPr algn="l"/>
            <a:r>
              <a:rPr lang="en-GB" dirty="0">
                <a:latin typeface="Bahnschrift Light Condensed" panose="020B0502040204020203" pitchFamily="34" charset="0"/>
              </a:rPr>
              <a:t>Model-View-Controller (MVC): Separate the data model, user interface, and application logic.</a:t>
            </a:r>
          </a:p>
          <a:p>
            <a:pPr algn="l"/>
            <a:r>
              <a:rPr lang="en-GB" dirty="0">
                <a:solidFill>
                  <a:srgbClr val="FF0000"/>
                </a:solidFill>
                <a:latin typeface="Bahnschrift Light Condensed" panose="020B0502040204020203" pitchFamily="34" charset="0"/>
              </a:rPr>
              <a:t>Repository </a:t>
            </a:r>
            <a:r>
              <a:rPr lang="en-GB" dirty="0" smtClean="0">
                <a:solidFill>
                  <a:srgbClr val="FF0000"/>
                </a:solidFill>
                <a:latin typeface="Bahnschrift Light Condensed" panose="020B0502040204020203" pitchFamily="34" charset="0"/>
              </a:rPr>
              <a:t>Pattern</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Abstract the data access layer and provide a consistent interface to interact with the database.</a:t>
            </a:r>
          </a:p>
          <a:p>
            <a:pPr algn="l"/>
            <a:r>
              <a:rPr lang="en-GB" dirty="0">
                <a:solidFill>
                  <a:srgbClr val="FF0000"/>
                </a:solidFill>
                <a:latin typeface="Bahnschrift Light Condensed" panose="020B0502040204020203" pitchFamily="34" charset="0"/>
              </a:rPr>
              <a:t>Singleton </a:t>
            </a:r>
            <a:r>
              <a:rPr lang="en-GB" dirty="0" smtClean="0">
                <a:solidFill>
                  <a:srgbClr val="FF0000"/>
                </a:solidFill>
                <a:latin typeface="Bahnschrift Light Condensed" panose="020B0502040204020203" pitchFamily="34" charset="0"/>
              </a:rPr>
              <a:t>Pattern</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Ensure only one instance of critical components, such as the license manager, exists throughout the system.</a:t>
            </a:r>
          </a:p>
          <a:p>
            <a:pPr algn="l"/>
            <a:r>
              <a:rPr lang="en-GB" dirty="0">
                <a:solidFill>
                  <a:srgbClr val="FF0000"/>
                </a:solidFill>
                <a:latin typeface="Bahnschrift Light Condensed" panose="020B0502040204020203" pitchFamily="34" charset="0"/>
              </a:rPr>
              <a:t>Observer </a:t>
            </a:r>
            <a:r>
              <a:rPr lang="en-GB" dirty="0" smtClean="0">
                <a:solidFill>
                  <a:srgbClr val="FF0000"/>
                </a:solidFill>
                <a:latin typeface="Bahnschrift Light Condensed" panose="020B0502040204020203" pitchFamily="34" charset="0"/>
              </a:rPr>
              <a:t>Pattern</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Implement event-driven mechanisms to notify relevant components about changes in software usage or license compliance.</a:t>
            </a:r>
          </a:p>
          <a:p>
            <a:pPr algn="l"/>
            <a:r>
              <a:rPr lang="en-GB" dirty="0">
                <a:solidFill>
                  <a:srgbClr val="002060"/>
                </a:solidFill>
                <a:latin typeface="Bahnschrift Light Condensed" panose="020B0502040204020203" pitchFamily="34" charset="0"/>
              </a:rPr>
              <a:t>Testing and Quality </a:t>
            </a:r>
            <a:r>
              <a:rPr lang="en-GB" dirty="0" smtClean="0">
                <a:solidFill>
                  <a:srgbClr val="002060"/>
                </a:solidFill>
                <a:latin typeface="Bahnschrift Light Condensed" panose="020B0502040204020203" pitchFamily="34" charset="0"/>
              </a:rPr>
              <a:t>Assurance</a:t>
            </a:r>
            <a:r>
              <a:rPr lang="tr-TR" dirty="0" smtClean="0">
                <a:solidFill>
                  <a:srgbClr val="00206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Thorough testing is crucial to ensure the reliability and accuracy of the software audit system. Consider the following testing techniques:</a:t>
            </a:r>
          </a:p>
          <a:p>
            <a:pPr algn="l"/>
            <a:r>
              <a:rPr lang="en-GB" dirty="0">
                <a:solidFill>
                  <a:srgbClr val="FF0000"/>
                </a:solidFill>
                <a:latin typeface="Bahnschrift Light Condensed" panose="020B0502040204020203" pitchFamily="34" charset="0"/>
              </a:rPr>
              <a:t>Unit </a:t>
            </a:r>
            <a:r>
              <a:rPr lang="en-GB" dirty="0" smtClean="0">
                <a:solidFill>
                  <a:srgbClr val="FF0000"/>
                </a:solidFill>
                <a:latin typeface="Bahnschrift Light Condensed" panose="020B0502040204020203" pitchFamily="34" charset="0"/>
              </a:rPr>
              <a:t>Testing</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Test individual components and functions to verify their correctness.</a:t>
            </a:r>
          </a:p>
          <a:p>
            <a:pPr algn="l"/>
            <a:r>
              <a:rPr lang="en-GB" dirty="0">
                <a:solidFill>
                  <a:srgbClr val="FF0000"/>
                </a:solidFill>
                <a:latin typeface="Bahnschrift Light Condensed" panose="020B0502040204020203" pitchFamily="34" charset="0"/>
              </a:rPr>
              <a:t>Integration </a:t>
            </a:r>
            <a:r>
              <a:rPr lang="en-GB" dirty="0" smtClean="0">
                <a:solidFill>
                  <a:srgbClr val="FF0000"/>
                </a:solidFill>
                <a:latin typeface="Bahnschrift Light Condensed" panose="020B0502040204020203" pitchFamily="34" charset="0"/>
              </a:rPr>
              <a:t>Testing</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Validate the interaction between different components of the system.</a:t>
            </a:r>
          </a:p>
          <a:p>
            <a:pPr algn="l"/>
            <a:r>
              <a:rPr lang="en-GB" dirty="0">
                <a:solidFill>
                  <a:srgbClr val="FF0000"/>
                </a:solidFill>
                <a:latin typeface="Bahnschrift Light Condensed" panose="020B0502040204020203" pitchFamily="34" charset="0"/>
              </a:rPr>
              <a:t>User Acceptance </a:t>
            </a:r>
            <a:r>
              <a:rPr lang="en-GB" dirty="0" smtClean="0">
                <a:solidFill>
                  <a:srgbClr val="FF0000"/>
                </a:solidFill>
                <a:latin typeface="Bahnschrift Light Condensed" panose="020B0502040204020203" pitchFamily="34" charset="0"/>
              </a:rPr>
              <a:t>Testing</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Involve end-users to test the system's usability and identify any potential issues.</a:t>
            </a:r>
          </a:p>
          <a:p>
            <a:pPr algn="l"/>
            <a:r>
              <a:rPr lang="en-GB" dirty="0">
                <a:solidFill>
                  <a:srgbClr val="FF0000"/>
                </a:solidFill>
                <a:latin typeface="Bahnschrift Light Condensed" panose="020B0502040204020203" pitchFamily="34" charset="0"/>
              </a:rPr>
              <a:t>Security </a:t>
            </a:r>
            <a:r>
              <a:rPr lang="en-GB" dirty="0" smtClean="0">
                <a:solidFill>
                  <a:srgbClr val="FF0000"/>
                </a:solidFill>
                <a:latin typeface="Bahnschrift Light Condensed" panose="020B0502040204020203" pitchFamily="34" charset="0"/>
              </a:rPr>
              <a:t>Testing</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Conduct penetration testing to identify vulnerabilities and ensure data security.</a:t>
            </a:r>
          </a:p>
          <a:p>
            <a:endParaRPr lang="en-GB" dirty="0"/>
          </a:p>
        </p:txBody>
      </p:sp>
      <p:sp>
        <p:nvSpPr>
          <p:cNvPr id="3" name="Başlık 2"/>
          <p:cNvSpPr>
            <a:spLocks noGrp="1"/>
          </p:cNvSpPr>
          <p:nvPr>
            <p:ph type="title"/>
          </p:nvPr>
        </p:nvSpPr>
        <p:spPr/>
        <p:txBody>
          <a:bodyPr>
            <a:normAutofit fontScale="90000"/>
          </a:bodyPr>
          <a:lstStyle/>
          <a:p>
            <a:r>
              <a:rPr lang="tr-TR" dirty="0" smtClean="0"/>
              <a:t>MODULE 3 PART 3 </a:t>
            </a:r>
            <a:br>
              <a:rPr lang="tr-TR" dirty="0" smtClean="0"/>
            </a:br>
            <a:r>
              <a:rPr lang="en-GB" b="0" dirty="0"/>
              <a:t>Design </a:t>
            </a:r>
            <a:r>
              <a:rPr lang="en-GB" b="0" dirty="0" smtClean="0"/>
              <a:t>Patterns</a:t>
            </a:r>
            <a:r>
              <a:rPr lang="tr-TR" b="0" dirty="0" smtClean="0"/>
              <a:t> , TESTING AND QUALİTY ASSURANCE</a:t>
            </a:r>
            <a:endParaRPr lang="en-GB" dirty="0"/>
          </a:p>
        </p:txBody>
      </p:sp>
    </p:spTree>
    <p:extLst>
      <p:ext uri="{BB962C8B-B14F-4D97-AF65-F5344CB8AC3E}">
        <p14:creationId xmlns:p14="http://schemas.microsoft.com/office/powerpoint/2010/main" val="366304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p:txBody>
          <a:bodyPr>
            <a:normAutofit/>
          </a:bodyPr>
          <a:lstStyle/>
          <a:p>
            <a:pPr algn="l"/>
            <a:r>
              <a:rPr lang="en-GB" sz="2800" dirty="0">
                <a:latin typeface="Bahnschrift Light SemiCondensed" panose="020B0502040204020203" pitchFamily="34" charset="0"/>
              </a:rPr>
              <a:t>The design and development of the software audit system require a solid understanding of programming basics, system requirements, and architectural considerations. By following best practices, utilizing appropriate technologies, and incorporating design patterns, the developed software audit system will provide an efficient solution for managing software assets and ensuring license compliance within the department.</a:t>
            </a:r>
          </a:p>
        </p:txBody>
      </p:sp>
      <p:sp>
        <p:nvSpPr>
          <p:cNvPr id="3" name="Başlık 2"/>
          <p:cNvSpPr>
            <a:spLocks noGrp="1"/>
          </p:cNvSpPr>
          <p:nvPr>
            <p:ph type="title"/>
          </p:nvPr>
        </p:nvSpPr>
        <p:spPr/>
        <p:txBody>
          <a:bodyPr/>
          <a:lstStyle/>
          <a:p>
            <a:r>
              <a:rPr lang="tr-TR" dirty="0" smtClean="0"/>
              <a:t>MODULE 3 PART 4</a:t>
            </a:r>
            <a:br>
              <a:rPr lang="tr-TR" dirty="0" smtClean="0"/>
            </a:br>
            <a:r>
              <a:rPr lang="en-GB" b="0" dirty="0"/>
              <a:t>Conclusion</a:t>
            </a:r>
            <a:endParaRPr lang="en-GB" dirty="0"/>
          </a:p>
        </p:txBody>
      </p:sp>
    </p:spTree>
    <p:extLst>
      <p:ext uri="{BB962C8B-B14F-4D97-AF65-F5344CB8AC3E}">
        <p14:creationId xmlns:p14="http://schemas.microsoft.com/office/powerpoint/2010/main" val="2960595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8229600" cy="4288496"/>
          </a:xfrm>
        </p:spPr>
        <p:txBody>
          <a:bodyPr>
            <a:normAutofit fontScale="70000" lnSpcReduction="20000"/>
          </a:bodyPr>
          <a:lstStyle/>
          <a:p>
            <a:pPr algn="l"/>
            <a:r>
              <a:rPr lang="en-GB" dirty="0">
                <a:solidFill>
                  <a:srgbClr val="002060"/>
                </a:solidFill>
                <a:latin typeface="Bahnschrift Light Condensed" panose="020B0502040204020203" pitchFamily="34" charset="0"/>
              </a:rPr>
              <a:t>System </a:t>
            </a:r>
            <a:r>
              <a:rPr lang="en-GB" dirty="0" smtClean="0">
                <a:solidFill>
                  <a:srgbClr val="002060"/>
                </a:solidFill>
                <a:latin typeface="Bahnschrift Light Condensed" panose="020B0502040204020203" pitchFamily="34" charset="0"/>
              </a:rPr>
              <a:t>Deployment</a:t>
            </a:r>
            <a:r>
              <a:rPr lang="tr-TR" dirty="0" smtClean="0">
                <a:solidFill>
                  <a:srgbClr val="00206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To ensure the successful deployment of the software audit system, it is important to consider certain requirements for hardware and software. A deployment diagram can be included in this section to illustrate the components involved and their relationships. Additionally, specific software versions and their names should be mentioned. The following points should be covered:</a:t>
            </a:r>
          </a:p>
          <a:p>
            <a:pPr algn="l"/>
            <a:r>
              <a:rPr lang="en-GB" dirty="0">
                <a:latin typeface="Bahnschrift Light Condensed" panose="020B0502040204020203" pitchFamily="34" charset="0"/>
              </a:rPr>
              <a:t>a) </a:t>
            </a:r>
            <a:r>
              <a:rPr lang="en-GB" dirty="0">
                <a:solidFill>
                  <a:srgbClr val="00B0F0"/>
                </a:solidFill>
                <a:latin typeface="Bahnschrift Light Condensed" panose="020B0502040204020203" pitchFamily="34" charset="0"/>
              </a:rPr>
              <a:t>Hardware </a:t>
            </a:r>
            <a:r>
              <a:rPr lang="en-GB" dirty="0" smtClean="0">
                <a:solidFill>
                  <a:srgbClr val="00B0F0"/>
                </a:solidFill>
                <a:latin typeface="Bahnschrift Light Condensed" panose="020B0502040204020203" pitchFamily="34" charset="0"/>
              </a:rPr>
              <a:t>Requirements</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en-GB" dirty="0" smtClean="0">
                <a:solidFill>
                  <a:srgbClr val="C00000"/>
                </a:solidFill>
                <a:latin typeface="Bahnschrift Light Condensed" panose="020B0502040204020203" pitchFamily="34" charset="0"/>
              </a:rPr>
              <a:t>Server</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Specify the server specifications required to host the software audit system, such as CPU, RAM, and storage capacity.</a:t>
            </a:r>
          </a:p>
          <a:p>
            <a:pPr algn="l"/>
            <a:r>
              <a:rPr lang="en-GB" dirty="0">
                <a:solidFill>
                  <a:srgbClr val="C00000"/>
                </a:solidFill>
                <a:latin typeface="Bahnschrift Light Condensed" panose="020B0502040204020203" pitchFamily="34" charset="0"/>
              </a:rPr>
              <a:t>Network </a:t>
            </a:r>
            <a:r>
              <a:rPr lang="en-GB" dirty="0" smtClean="0">
                <a:solidFill>
                  <a:srgbClr val="C00000"/>
                </a:solidFill>
                <a:latin typeface="Bahnschrift Light Condensed" panose="020B0502040204020203" pitchFamily="34" charset="0"/>
              </a:rPr>
              <a:t>Infrastructure</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Describe any networking requirements, such as firewalls, load balancers, or switches.</a:t>
            </a:r>
          </a:p>
          <a:p>
            <a:pPr algn="l"/>
            <a:r>
              <a:rPr lang="en-GB" dirty="0">
                <a:latin typeface="Bahnschrift Light Condensed" panose="020B0502040204020203" pitchFamily="34" charset="0"/>
              </a:rPr>
              <a:t>b) </a:t>
            </a:r>
            <a:r>
              <a:rPr lang="en-GB" dirty="0">
                <a:solidFill>
                  <a:srgbClr val="00B0F0"/>
                </a:solidFill>
                <a:latin typeface="Bahnschrift Light Condensed" panose="020B0502040204020203" pitchFamily="34" charset="0"/>
              </a:rPr>
              <a:t>Software </a:t>
            </a:r>
            <a:r>
              <a:rPr lang="en-GB" dirty="0" smtClean="0">
                <a:solidFill>
                  <a:srgbClr val="00B0F0"/>
                </a:solidFill>
                <a:latin typeface="Bahnschrift Light Condensed" panose="020B0502040204020203" pitchFamily="34" charset="0"/>
              </a:rPr>
              <a:t>Requirements</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en-GB" dirty="0">
                <a:solidFill>
                  <a:srgbClr val="C00000"/>
                </a:solidFill>
                <a:latin typeface="Bahnschrift Light Condensed" panose="020B0502040204020203" pitchFamily="34" charset="0"/>
              </a:rPr>
              <a:t>Operating </a:t>
            </a:r>
            <a:r>
              <a:rPr lang="en-GB" dirty="0" smtClean="0">
                <a:solidFill>
                  <a:srgbClr val="C00000"/>
                </a:solidFill>
                <a:latin typeface="Bahnschrift Light Condensed" panose="020B0502040204020203" pitchFamily="34" charset="0"/>
              </a:rPr>
              <a:t>System</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Identify the recommended operating system for the server, such as Windows Server or Linux distributions.</a:t>
            </a:r>
          </a:p>
          <a:p>
            <a:pPr algn="l"/>
            <a:r>
              <a:rPr lang="en-GB" dirty="0">
                <a:solidFill>
                  <a:srgbClr val="C00000"/>
                </a:solidFill>
                <a:latin typeface="Bahnschrift Light Condensed" panose="020B0502040204020203" pitchFamily="34" charset="0"/>
              </a:rPr>
              <a:t>Web </a:t>
            </a:r>
            <a:r>
              <a:rPr lang="en-GB" dirty="0" smtClean="0">
                <a:solidFill>
                  <a:srgbClr val="C00000"/>
                </a:solidFill>
                <a:latin typeface="Bahnschrift Light Condensed" panose="020B0502040204020203" pitchFamily="34" charset="0"/>
              </a:rPr>
              <a:t>Server</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Specify the web server software that should be deployed, such as Apache or Nginx.</a:t>
            </a:r>
          </a:p>
          <a:p>
            <a:pPr algn="l"/>
            <a:r>
              <a:rPr lang="en-GB" dirty="0">
                <a:solidFill>
                  <a:srgbClr val="C00000"/>
                </a:solidFill>
                <a:latin typeface="Bahnschrift Light Condensed" panose="020B0502040204020203" pitchFamily="34" charset="0"/>
              </a:rPr>
              <a:t>Database </a:t>
            </a:r>
            <a:r>
              <a:rPr lang="en-GB" dirty="0" smtClean="0">
                <a:solidFill>
                  <a:srgbClr val="C00000"/>
                </a:solidFill>
                <a:latin typeface="Bahnschrift Light Condensed" panose="020B0502040204020203" pitchFamily="34" charset="0"/>
              </a:rPr>
              <a:t>Server</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Indicate the database management system required, including the version, such as MySQL 8.0 or PostgreSQL 13.0.</a:t>
            </a:r>
          </a:p>
          <a:p>
            <a:pPr algn="l"/>
            <a:r>
              <a:rPr lang="en-GB" dirty="0">
                <a:solidFill>
                  <a:srgbClr val="C00000"/>
                </a:solidFill>
                <a:latin typeface="Bahnschrift Light Condensed" panose="020B0502040204020203" pitchFamily="34" charset="0"/>
              </a:rPr>
              <a:t>Additional </a:t>
            </a:r>
            <a:r>
              <a:rPr lang="en-GB" dirty="0" smtClean="0">
                <a:solidFill>
                  <a:srgbClr val="C00000"/>
                </a:solidFill>
                <a:latin typeface="Bahnschrift Light Condensed" panose="020B0502040204020203" pitchFamily="34" charset="0"/>
              </a:rPr>
              <a:t>Software</a:t>
            </a:r>
            <a:r>
              <a:rPr lang="tr-TR" dirty="0" smtClean="0">
                <a:solidFill>
                  <a:srgbClr val="C0000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List any other software dependencies or libraries necessary for the software audit system to function properly.</a:t>
            </a:r>
          </a:p>
          <a:p>
            <a:pPr algn="l"/>
            <a:r>
              <a:rPr lang="en-GB" dirty="0">
                <a:latin typeface="Bahnschrift Light Condensed" panose="020B0502040204020203" pitchFamily="34" charset="0"/>
              </a:rPr>
              <a:t>c) </a:t>
            </a:r>
            <a:r>
              <a:rPr lang="en-GB" dirty="0">
                <a:solidFill>
                  <a:srgbClr val="00B0F0"/>
                </a:solidFill>
                <a:latin typeface="Bahnschrift Light Condensed" panose="020B0502040204020203" pitchFamily="34" charset="0"/>
              </a:rPr>
              <a:t>Deployment </a:t>
            </a:r>
            <a:r>
              <a:rPr lang="en-GB" dirty="0" smtClean="0">
                <a:solidFill>
                  <a:srgbClr val="00B0F0"/>
                </a:solidFill>
                <a:latin typeface="Bahnschrift Light Condensed" panose="020B0502040204020203" pitchFamily="34" charset="0"/>
              </a:rPr>
              <a:t>Stages</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Provide a step-by-step description of the deployment process, including the installation and configuration of each software component. Include instructions for setting up the database, configuring the web server, and deploying the software audit system itself. Ensure that the material provides clear guidance for deploying the software based on the student's system description.</a:t>
            </a:r>
          </a:p>
          <a:p>
            <a:endParaRPr lang="en-GB" dirty="0"/>
          </a:p>
        </p:txBody>
      </p:sp>
      <p:sp>
        <p:nvSpPr>
          <p:cNvPr id="3" name="Başlık 2"/>
          <p:cNvSpPr>
            <a:spLocks noGrp="1"/>
          </p:cNvSpPr>
          <p:nvPr>
            <p:ph type="title"/>
          </p:nvPr>
        </p:nvSpPr>
        <p:spPr>
          <a:xfrm>
            <a:off x="2483768" y="980728"/>
            <a:ext cx="4114800" cy="701040"/>
          </a:xfrm>
        </p:spPr>
        <p:txBody>
          <a:bodyPr>
            <a:normAutofit/>
          </a:bodyPr>
          <a:lstStyle/>
          <a:p>
            <a:r>
              <a:rPr lang="tr-TR" dirty="0" smtClean="0"/>
              <a:t>MODULE 4</a:t>
            </a:r>
            <a:br>
              <a:rPr lang="tr-TR" dirty="0" smtClean="0"/>
            </a:br>
            <a:r>
              <a:rPr lang="en-GB" b="0" dirty="0"/>
              <a:t>System </a:t>
            </a:r>
            <a:r>
              <a:rPr lang="en-GB" b="0" dirty="0" smtClean="0"/>
              <a:t>Deployment</a:t>
            </a:r>
            <a:endParaRPr lang="en-GB" dirty="0"/>
          </a:p>
        </p:txBody>
      </p:sp>
    </p:spTree>
    <p:extLst>
      <p:ext uri="{BB962C8B-B14F-4D97-AF65-F5344CB8AC3E}">
        <p14:creationId xmlns:p14="http://schemas.microsoft.com/office/powerpoint/2010/main" val="3622244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8229600" cy="4432512"/>
          </a:xfrm>
        </p:spPr>
        <p:txBody>
          <a:bodyPr>
            <a:normAutofit fontScale="77500" lnSpcReduction="20000"/>
          </a:bodyPr>
          <a:lstStyle/>
          <a:p>
            <a:pPr algn="l"/>
            <a:r>
              <a:rPr lang="en-GB" dirty="0">
                <a:solidFill>
                  <a:srgbClr val="002060"/>
                </a:solidFill>
                <a:latin typeface="Bahnschrift Light Condensed" panose="020B0502040204020203" pitchFamily="34" charset="0"/>
              </a:rPr>
              <a:t>System </a:t>
            </a:r>
            <a:r>
              <a:rPr lang="en-GB" dirty="0" smtClean="0">
                <a:solidFill>
                  <a:srgbClr val="002060"/>
                </a:solidFill>
                <a:latin typeface="Bahnschrift Light Condensed" panose="020B0502040204020203" pitchFamily="34" charset="0"/>
              </a:rPr>
              <a:t>Functioning</a:t>
            </a:r>
            <a:r>
              <a:rPr lang="tr-TR" dirty="0" smtClean="0">
                <a:solidFill>
                  <a:srgbClr val="002060"/>
                </a:solidFill>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In this section, instructions for users should be presented based on the defined roles outlined in the Software Requirements Specification (SRS). The instructions should describe how to perform the functions defined in the SRS and explain the main features of data input and manipulation. Consider the following points:</a:t>
            </a:r>
          </a:p>
          <a:p>
            <a:pPr algn="l"/>
            <a:r>
              <a:rPr lang="en-GB" dirty="0">
                <a:latin typeface="Bahnschrift Light Condensed" panose="020B0502040204020203" pitchFamily="34" charset="0"/>
              </a:rPr>
              <a:t>a) </a:t>
            </a:r>
            <a:r>
              <a:rPr lang="en-GB" dirty="0">
                <a:solidFill>
                  <a:srgbClr val="00B0F0"/>
                </a:solidFill>
                <a:latin typeface="Bahnschrift Light Condensed" panose="020B0502040204020203" pitchFamily="34" charset="0"/>
              </a:rPr>
              <a:t>User </a:t>
            </a:r>
            <a:r>
              <a:rPr lang="en-GB" dirty="0" smtClean="0">
                <a:solidFill>
                  <a:srgbClr val="00B0F0"/>
                </a:solidFill>
                <a:latin typeface="Bahnschrift Light Condensed" panose="020B0502040204020203" pitchFamily="34" charset="0"/>
              </a:rPr>
              <a:t>Roles</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en-GB" dirty="0" smtClean="0">
                <a:solidFill>
                  <a:srgbClr val="C00000"/>
                </a:solidFill>
                <a:latin typeface="Bahnschrift Light Condensed" panose="020B0502040204020203" pitchFamily="34" charset="0"/>
              </a:rPr>
              <a:t>Administrator</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Provide instructions on how to set up user accounts, manage software licenses, and generate reports.</a:t>
            </a:r>
          </a:p>
          <a:p>
            <a:pPr algn="l"/>
            <a:r>
              <a:rPr lang="en-GB" dirty="0" smtClean="0">
                <a:solidFill>
                  <a:srgbClr val="C00000"/>
                </a:solidFill>
                <a:latin typeface="Bahnschrift Light Condensed" panose="020B0502040204020203" pitchFamily="34" charset="0"/>
              </a:rPr>
              <a:t>User</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 </a:t>
            </a:r>
            <a:r>
              <a:rPr lang="en-GB" dirty="0">
                <a:latin typeface="Bahnschrift Light Condensed" panose="020B0502040204020203" pitchFamily="34" charset="0"/>
              </a:rPr>
              <a:t>Describe how users can view software inventory, request licenses, and submit software usage reports.</a:t>
            </a:r>
          </a:p>
          <a:p>
            <a:pPr algn="l"/>
            <a:r>
              <a:rPr lang="en-GB" dirty="0">
                <a:latin typeface="Bahnschrift Light Condensed" panose="020B0502040204020203" pitchFamily="34" charset="0"/>
              </a:rPr>
              <a:t>b) </a:t>
            </a:r>
            <a:r>
              <a:rPr lang="en-GB" dirty="0">
                <a:solidFill>
                  <a:srgbClr val="00B0F0"/>
                </a:solidFill>
                <a:latin typeface="Bahnschrift Light Condensed" panose="020B0502040204020203" pitchFamily="34" charset="0"/>
              </a:rPr>
              <a:t>Data </a:t>
            </a:r>
            <a:r>
              <a:rPr lang="en-GB" dirty="0" smtClean="0">
                <a:solidFill>
                  <a:srgbClr val="00B0F0"/>
                </a:solidFill>
                <a:latin typeface="Bahnschrift Light Condensed" panose="020B0502040204020203" pitchFamily="34" charset="0"/>
              </a:rPr>
              <a:t>Input</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tr-TR" dirty="0" smtClean="0">
                <a:solidFill>
                  <a:srgbClr val="C00000"/>
                </a:solidFill>
                <a:latin typeface="Bahnschrift Light Condensed" panose="020B0502040204020203" pitchFamily="34" charset="0"/>
              </a:rPr>
              <a:t>-</a:t>
            </a:r>
            <a:r>
              <a:rPr lang="en-GB" dirty="0" smtClean="0">
                <a:latin typeface="Bahnschrift Light Condensed" panose="020B0502040204020203" pitchFamily="34" charset="0"/>
              </a:rPr>
              <a:t>Explain </a:t>
            </a:r>
            <a:r>
              <a:rPr lang="en-GB" dirty="0">
                <a:latin typeface="Bahnschrift Light Condensed" panose="020B0502040204020203" pitchFamily="34" charset="0"/>
              </a:rPr>
              <a:t>how to enter software information into the system, such as software name, version, vendor, and license details.</a:t>
            </a:r>
          </a:p>
          <a:p>
            <a:pPr algn="l"/>
            <a:r>
              <a:rPr lang="tr-TR" dirty="0" smtClean="0">
                <a:solidFill>
                  <a:srgbClr val="C00000"/>
                </a:solidFill>
                <a:latin typeface="Bahnschrift Light Condensed" panose="020B0502040204020203" pitchFamily="34" charset="0"/>
              </a:rPr>
              <a:t>-</a:t>
            </a:r>
            <a:r>
              <a:rPr lang="en-GB" dirty="0" smtClean="0">
                <a:latin typeface="Bahnschrift Light Condensed" panose="020B0502040204020203" pitchFamily="34" charset="0"/>
              </a:rPr>
              <a:t>Specify </a:t>
            </a:r>
            <a:r>
              <a:rPr lang="en-GB" dirty="0">
                <a:latin typeface="Bahnschrift Light Condensed" panose="020B0502040204020203" pitchFamily="34" charset="0"/>
              </a:rPr>
              <a:t>any limitations or validation rules for data entry, such as required fields or specific formats.</a:t>
            </a:r>
          </a:p>
          <a:p>
            <a:pPr algn="l"/>
            <a:r>
              <a:rPr lang="en-GB" dirty="0">
                <a:latin typeface="Bahnschrift Light Condensed" panose="020B0502040204020203" pitchFamily="34" charset="0"/>
              </a:rPr>
              <a:t>c) </a:t>
            </a:r>
            <a:r>
              <a:rPr lang="en-GB" dirty="0">
                <a:solidFill>
                  <a:srgbClr val="00B0F0"/>
                </a:solidFill>
                <a:latin typeface="Bahnschrift Light Condensed" panose="020B0502040204020203" pitchFamily="34" charset="0"/>
              </a:rPr>
              <a:t>Data </a:t>
            </a:r>
            <a:r>
              <a:rPr lang="en-GB" dirty="0" smtClean="0">
                <a:solidFill>
                  <a:srgbClr val="00B0F0"/>
                </a:solidFill>
                <a:latin typeface="Bahnschrift Light Condensed" panose="020B0502040204020203" pitchFamily="34" charset="0"/>
              </a:rPr>
              <a:t>Manipulation</a:t>
            </a:r>
            <a:r>
              <a:rPr lang="tr-TR" dirty="0" smtClean="0">
                <a:solidFill>
                  <a:srgbClr val="00B0F0"/>
                </a:solidFill>
                <a:latin typeface="Bahnschrift Light Condensed" panose="020B0502040204020203" pitchFamily="34" charset="0"/>
              </a:rPr>
              <a:t> </a:t>
            </a:r>
            <a:r>
              <a:rPr lang="en-GB"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tr-TR" dirty="0" smtClean="0">
                <a:solidFill>
                  <a:srgbClr val="C00000"/>
                </a:solidFill>
                <a:latin typeface="Bahnschrift Light Condensed" panose="020B0502040204020203" pitchFamily="34" charset="0"/>
              </a:rPr>
              <a:t>-</a:t>
            </a:r>
            <a:r>
              <a:rPr lang="en-GB" dirty="0" smtClean="0">
                <a:latin typeface="Bahnschrift Light Condensed" panose="020B0502040204020203" pitchFamily="34" charset="0"/>
              </a:rPr>
              <a:t>Detail </a:t>
            </a:r>
            <a:r>
              <a:rPr lang="en-GB" dirty="0">
                <a:latin typeface="Bahnschrift Light Condensed" panose="020B0502040204020203" pitchFamily="34" charset="0"/>
              </a:rPr>
              <a:t>how users </a:t>
            </a:r>
            <a:r>
              <a:rPr lang="en-GB" dirty="0" smtClean="0">
                <a:latin typeface="Bahnschrift Light Condensed" panose="020B0502040204020203" pitchFamily="34" charset="0"/>
              </a:rPr>
              <a:t>can </a:t>
            </a:r>
            <a:r>
              <a:rPr lang="en-GB" dirty="0">
                <a:latin typeface="Bahnschrift Light Condensed" panose="020B0502040204020203" pitchFamily="34" charset="0"/>
              </a:rPr>
              <a:t>search, filter, and sort software inventory based on different criteria.</a:t>
            </a:r>
          </a:p>
          <a:p>
            <a:pPr algn="l"/>
            <a:r>
              <a:rPr lang="tr-TR" dirty="0" smtClean="0">
                <a:solidFill>
                  <a:srgbClr val="C00000"/>
                </a:solidFill>
                <a:latin typeface="Bahnschrift Light Condensed" panose="020B0502040204020203" pitchFamily="34" charset="0"/>
              </a:rPr>
              <a:t>-</a:t>
            </a:r>
            <a:r>
              <a:rPr lang="en-GB" dirty="0" smtClean="0">
                <a:latin typeface="Bahnschrift Light Condensed" panose="020B0502040204020203" pitchFamily="34" charset="0"/>
              </a:rPr>
              <a:t>Describe </a:t>
            </a:r>
            <a:r>
              <a:rPr lang="en-GB" dirty="0">
                <a:latin typeface="Bahnschrift Light Condensed" panose="020B0502040204020203" pitchFamily="34" charset="0"/>
              </a:rPr>
              <a:t>the process for requesting software licenses, including any approval workflows.</a:t>
            </a:r>
          </a:p>
          <a:p>
            <a:pPr algn="l"/>
            <a:r>
              <a:rPr lang="tr-TR" dirty="0" smtClean="0">
                <a:solidFill>
                  <a:srgbClr val="C00000"/>
                </a:solidFill>
                <a:latin typeface="Bahnschrift Light Condensed" panose="020B0502040204020203" pitchFamily="34" charset="0"/>
              </a:rPr>
              <a:t>-</a:t>
            </a:r>
            <a:r>
              <a:rPr lang="en-GB" dirty="0" smtClean="0">
                <a:latin typeface="Bahnschrift Light Condensed" panose="020B0502040204020203" pitchFamily="34" charset="0"/>
              </a:rPr>
              <a:t>Provide </a:t>
            </a:r>
            <a:r>
              <a:rPr lang="en-GB" dirty="0">
                <a:latin typeface="Bahnschrift Light Condensed" panose="020B0502040204020203" pitchFamily="34" charset="0"/>
              </a:rPr>
              <a:t>instructions on how to submit software usage reports, indicating the required information and frequency.</a:t>
            </a:r>
          </a:p>
          <a:p>
            <a:endParaRPr lang="en-GB" dirty="0"/>
          </a:p>
        </p:txBody>
      </p:sp>
      <p:sp>
        <p:nvSpPr>
          <p:cNvPr id="3" name="Başlık 2"/>
          <p:cNvSpPr>
            <a:spLocks noGrp="1"/>
          </p:cNvSpPr>
          <p:nvPr>
            <p:ph type="title"/>
          </p:nvPr>
        </p:nvSpPr>
        <p:spPr/>
        <p:txBody>
          <a:bodyPr/>
          <a:lstStyle/>
          <a:p>
            <a:r>
              <a:rPr lang="tr-TR" dirty="0" err="1" smtClean="0"/>
              <a:t>Module</a:t>
            </a:r>
            <a:r>
              <a:rPr lang="tr-TR" dirty="0" smtClean="0"/>
              <a:t> 4 </a:t>
            </a:r>
            <a:r>
              <a:rPr lang="tr-TR" dirty="0" err="1" smtClean="0"/>
              <a:t>part</a:t>
            </a:r>
            <a:r>
              <a:rPr lang="tr-TR" dirty="0" smtClean="0"/>
              <a:t> 2 </a:t>
            </a:r>
            <a:br>
              <a:rPr lang="tr-TR" dirty="0" smtClean="0"/>
            </a:br>
            <a:r>
              <a:rPr lang="en-GB" b="0" dirty="0"/>
              <a:t>System Functioning</a:t>
            </a:r>
            <a:endParaRPr lang="en-GB" dirty="0"/>
          </a:p>
        </p:txBody>
      </p:sp>
    </p:spTree>
    <p:extLst>
      <p:ext uri="{BB962C8B-B14F-4D97-AF65-F5344CB8AC3E}">
        <p14:creationId xmlns:p14="http://schemas.microsoft.com/office/powerpoint/2010/main" val="3920309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4546848" cy="4075176"/>
          </a:xfrm>
        </p:spPr>
        <p:txBody>
          <a:bodyPr>
            <a:normAutofit/>
          </a:bodyPr>
          <a:lstStyle/>
          <a:p>
            <a:pPr algn="l"/>
            <a:r>
              <a:rPr lang="en-GB" dirty="0">
                <a:latin typeface="Bahnschrift Light SemiCondensed" panose="020B0502040204020203" pitchFamily="34" charset="0"/>
              </a:rPr>
              <a:t>This section emphasizes the deployment and functioning of the software audit system. By providing clear instructions for deployment stages and describing the system's functioning according to user roles and defined functions, users will be able to effectively operate the system and perform their tasks. Including relevant screenshots in the appendices can further enhance the understanding of the system's operation.</a:t>
            </a:r>
          </a:p>
        </p:txBody>
      </p:sp>
      <p:sp>
        <p:nvSpPr>
          <p:cNvPr id="3" name="Başlık 2"/>
          <p:cNvSpPr>
            <a:spLocks noGrp="1"/>
          </p:cNvSpPr>
          <p:nvPr>
            <p:ph type="title"/>
          </p:nvPr>
        </p:nvSpPr>
        <p:spPr/>
        <p:txBody>
          <a:bodyPr/>
          <a:lstStyle/>
          <a:p>
            <a:r>
              <a:rPr lang="tr-TR" dirty="0" err="1" smtClean="0"/>
              <a:t>Module</a:t>
            </a:r>
            <a:r>
              <a:rPr lang="tr-TR" dirty="0" smtClean="0"/>
              <a:t> 4 </a:t>
            </a:r>
            <a:r>
              <a:rPr lang="tr-TR" dirty="0" err="1" smtClean="0"/>
              <a:t>part</a:t>
            </a:r>
            <a:r>
              <a:rPr lang="tr-TR" dirty="0" smtClean="0"/>
              <a:t> 3</a:t>
            </a:r>
            <a:br>
              <a:rPr lang="tr-TR" dirty="0" smtClean="0"/>
            </a:br>
            <a:r>
              <a:rPr lang="en-GB" b="0" dirty="0"/>
              <a:t>Conclusion</a:t>
            </a:r>
            <a:endParaRPr lang="en-GB"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0072" y="2132856"/>
            <a:ext cx="3564904" cy="4248472"/>
          </a:xfrm>
          <a:prstGeom prst="rect">
            <a:avLst/>
          </a:prstGeom>
        </p:spPr>
      </p:pic>
    </p:spTree>
    <p:extLst>
      <p:ext uri="{BB962C8B-B14F-4D97-AF65-F5344CB8AC3E}">
        <p14:creationId xmlns:p14="http://schemas.microsoft.com/office/powerpoint/2010/main" val="1446554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323528" y="2020824"/>
            <a:ext cx="8496944" cy="4576528"/>
          </a:xfrm>
        </p:spPr>
        <p:txBody>
          <a:bodyPr>
            <a:normAutofit fontScale="70000" lnSpcReduction="20000"/>
          </a:bodyPr>
          <a:lstStyle/>
          <a:p>
            <a:pPr algn="l"/>
            <a:r>
              <a:rPr lang="tr-TR" dirty="0" smtClean="0">
                <a:latin typeface="Agency FB" panose="020B0503020202020204" pitchFamily="34" charset="0"/>
              </a:rPr>
              <a:t>* </a:t>
            </a:r>
            <a:r>
              <a:rPr lang="en-GB" dirty="0" smtClean="0">
                <a:latin typeface="Agency FB" panose="020B0503020202020204" pitchFamily="34" charset="0"/>
              </a:rPr>
              <a:t>Smith</a:t>
            </a:r>
            <a:r>
              <a:rPr lang="en-GB" dirty="0">
                <a:latin typeface="Agency FB" panose="020B0503020202020204" pitchFamily="34" charset="0"/>
              </a:rPr>
              <a:t>, J. (Year). "Design and Development of a Software Audit System</a:t>
            </a:r>
            <a:r>
              <a:rPr lang="en-GB" dirty="0" smtClean="0">
                <a:latin typeface="Agency FB" panose="020B0503020202020204" pitchFamily="34" charset="0"/>
              </a:rPr>
              <a:t>.«</a:t>
            </a:r>
            <a:endParaRPr lang="tr-TR" dirty="0" smtClean="0">
              <a:latin typeface="Agency FB" panose="020B0503020202020204" pitchFamily="34" charset="0"/>
            </a:endParaRPr>
          </a:p>
          <a:p>
            <a:pPr algn="l"/>
            <a:r>
              <a:rPr lang="tr-TR" dirty="0" err="1" smtClean="0">
                <a:latin typeface="Agency FB" panose="020B0503020202020204" pitchFamily="34" charset="0"/>
              </a:rPr>
              <a:t>From</a:t>
            </a:r>
            <a:r>
              <a:rPr lang="tr-TR" dirty="0">
                <a:latin typeface="Agency FB" panose="020B0503020202020204" pitchFamily="34" charset="0"/>
              </a:rPr>
              <a:t> : </a:t>
            </a:r>
            <a:r>
              <a:rPr lang="tr-TR" dirty="0">
                <a:latin typeface="Agency FB" panose="020B0503020202020204" pitchFamily="34" charset="0"/>
                <a:hlinkClick r:id="rId2"/>
              </a:rPr>
              <a:t>https://</a:t>
            </a:r>
            <a:r>
              <a:rPr lang="tr-TR" dirty="0" smtClean="0">
                <a:latin typeface="Agency FB" panose="020B0503020202020204" pitchFamily="34" charset="0"/>
                <a:hlinkClick r:id="rId2"/>
              </a:rPr>
              <a:t>dl.acm.org/doi/abs/10.1145/3351095.3372873</a:t>
            </a:r>
            <a:endParaRPr lang="tr-TR" dirty="0" smtClean="0">
              <a:latin typeface="Agency FB" panose="020B0503020202020204" pitchFamily="34" charset="0"/>
            </a:endParaRPr>
          </a:p>
          <a:p>
            <a:pPr algn="l"/>
            <a:r>
              <a:rPr lang="tr-TR" dirty="0" smtClean="0">
                <a:latin typeface="Agency FB" panose="020B0503020202020204" pitchFamily="34" charset="0"/>
              </a:rPr>
              <a:t>*</a:t>
            </a:r>
            <a:r>
              <a:rPr lang="tr-TR" dirty="0" err="1" smtClean="0">
                <a:latin typeface="Agency FB" panose="020B0503020202020204" pitchFamily="34" charset="0"/>
              </a:rPr>
              <a:t>SebOK</a:t>
            </a:r>
            <a:r>
              <a:rPr lang="tr-TR" dirty="0" smtClean="0">
                <a:latin typeface="Agency FB" panose="020B0503020202020204" pitchFamily="34" charset="0"/>
              </a:rPr>
              <a:t> </a:t>
            </a:r>
            <a:r>
              <a:rPr lang="tr-TR" dirty="0" err="1" smtClean="0">
                <a:latin typeface="Agency FB" panose="020B0503020202020204" pitchFamily="34" charset="0"/>
              </a:rPr>
              <a:t>wiki</a:t>
            </a:r>
            <a:r>
              <a:rPr lang="tr-TR" dirty="0" smtClean="0">
                <a:latin typeface="Agency FB" panose="020B0503020202020204" pitchFamily="34" charset="0"/>
              </a:rPr>
              <a:t> (</a:t>
            </a:r>
            <a:r>
              <a:rPr lang="en-GB" dirty="0" smtClean="0">
                <a:latin typeface="Agency FB" panose="020B0503020202020204" pitchFamily="34" charset="0"/>
              </a:rPr>
              <a:t>System </a:t>
            </a:r>
            <a:r>
              <a:rPr lang="en-GB" dirty="0">
                <a:latin typeface="Agency FB" panose="020B0503020202020204" pitchFamily="34" charset="0"/>
              </a:rPr>
              <a:t>Deployment and </a:t>
            </a:r>
            <a:r>
              <a:rPr lang="en-GB" dirty="0" smtClean="0">
                <a:latin typeface="Agency FB" panose="020B0503020202020204" pitchFamily="34" charset="0"/>
              </a:rPr>
              <a:t>Use</a:t>
            </a:r>
            <a:r>
              <a:rPr lang="tr-TR" dirty="0" smtClean="0">
                <a:latin typeface="Agency FB" panose="020B0503020202020204" pitchFamily="34" charset="0"/>
              </a:rPr>
              <a:t>)</a:t>
            </a:r>
            <a:endParaRPr lang="en-GB" dirty="0">
              <a:latin typeface="Agency FB" panose="020B0503020202020204" pitchFamily="34" charset="0"/>
            </a:endParaRPr>
          </a:p>
          <a:p>
            <a:pPr algn="l"/>
            <a:r>
              <a:rPr lang="tr-TR" dirty="0" err="1" smtClean="0">
                <a:latin typeface="Agency FB" panose="020B0503020202020204" pitchFamily="34" charset="0"/>
              </a:rPr>
              <a:t>From</a:t>
            </a:r>
            <a:r>
              <a:rPr lang="tr-TR" dirty="0" smtClean="0">
                <a:latin typeface="Agency FB" panose="020B0503020202020204" pitchFamily="34" charset="0"/>
              </a:rPr>
              <a:t> </a:t>
            </a:r>
            <a:r>
              <a:rPr lang="tr-TR" dirty="0">
                <a:latin typeface="Agency FB" panose="020B0503020202020204" pitchFamily="34" charset="0"/>
              </a:rPr>
              <a:t>: </a:t>
            </a:r>
            <a:r>
              <a:rPr lang="tr-TR" dirty="0" smtClean="0">
                <a:latin typeface="Agency FB" panose="020B0503020202020204" pitchFamily="34" charset="0"/>
                <a:hlinkClick r:id="rId3"/>
              </a:rPr>
              <a:t>https</a:t>
            </a:r>
            <a:r>
              <a:rPr lang="tr-TR" dirty="0">
                <a:latin typeface="Agency FB" panose="020B0503020202020204" pitchFamily="34" charset="0"/>
                <a:hlinkClick r:id="rId3"/>
              </a:rPr>
              <a:t>://</a:t>
            </a:r>
            <a:r>
              <a:rPr lang="tr-TR" dirty="0" smtClean="0">
                <a:latin typeface="Agency FB" panose="020B0503020202020204" pitchFamily="34" charset="0"/>
                <a:hlinkClick r:id="rId3"/>
              </a:rPr>
              <a:t>sebokwiki.org/wiki/System_Deployment_and_Use</a:t>
            </a:r>
            <a:endParaRPr lang="tr-TR" dirty="0" smtClean="0">
              <a:latin typeface="Agency FB" panose="020B0503020202020204" pitchFamily="34" charset="0"/>
            </a:endParaRPr>
          </a:p>
          <a:p>
            <a:pPr algn="l"/>
            <a:r>
              <a:rPr lang="tr-TR" dirty="0" smtClean="0">
                <a:latin typeface="Agency FB" panose="020B0503020202020204" pitchFamily="34" charset="0"/>
              </a:rPr>
              <a:t>*</a:t>
            </a:r>
            <a:r>
              <a:rPr lang="en-GB" dirty="0">
                <a:latin typeface="Agency FB" panose="020B0503020202020204" pitchFamily="34" charset="0"/>
              </a:rPr>
              <a:t>Omar Y Al-Jarrah, Paul D </a:t>
            </a:r>
            <a:r>
              <a:rPr lang="en-GB" dirty="0" err="1">
                <a:latin typeface="Agency FB" panose="020B0503020202020204" pitchFamily="34" charset="0"/>
              </a:rPr>
              <a:t>Yoo</a:t>
            </a:r>
            <a:r>
              <a:rPr lang="en-GB" dirty="0">
                <a:latin typeface="Agency FB" panose="020B0503020202020204" pitchFamily="34" charset="0"/>
              </a:rPr>
              <a:t>, Sami </a:t>
            </a:r>
            <a:r>
              <a:rPr lang="en-GB" dirty="0" err="1">
                <a:latin typeface="Agency FB" panose="020B0503020202020204" pitchFamily="34" charset="0"/>
              </a:rPr>
              <a:t>Muhaidat</a:t>
            </a:r>
            <a:r>
              <a:rPr lang="en-GB" dirty="0">
                <a:latin typeface="Agency FB" panose="020B0503020202020204" pitchFamily="34" charset="0"/>
              </a:rPr>
              <a:t>, George K </a:t>
            </a:r>
            <a:r>
              <a:rPr lang="en-GB" dirty="0" err="1">
                <a:latin typeface="Agency FB" panose="020B0503020202020204" pitchFamily="34" charset="0"/>
              </a:rPr>
              <a:t>Karagiannidis</a:t>
            </a:r>
            <a:r>
              <a:rPr lang="en-GB" dirty="0">
                <a:latin typeface="Agency FB" panose="020B0503020202020204" pitchFamily="34" charset="0"/>
              </a:rPr>
              <a:t>, and Kamal </a:t>
            </a:r>
            <a:r>
              <a:rPr lang="en-GB" dirty="0" err="1">
                <a:latin typeface="Agency FB" panose="020B0503020202020204" pitchFamily="34" charset="0"/>
              </a:rPr>
              <a:t>Taha</a:t>
            </a:r>
            <a:r>
              <a:rPr lang="en-GB" dirty="0">
                <a:latin typeface="Agency FB" panose="020B0503020202020204" pitchFamily="34" charset="0"/>
              </a:rPr>
              <a:t>. 2015. Efficient machine learning for big data: A review</a:t>
            </a:r>
            <a:r>
              <a:rPr lang="en-GB" dirty="0" smtClean="0">
                <a:latin typeface="Agency FB" panose="020B0503020202020204" pitchFamily="34" charset="0"/>
              </a:rPr>
              <a:t>.</a:t>
            </a:r>
            <a:endParaRPr lang="tr-TR" dirty="0" smtClean="0">
              <a:latin typeface="Agency FB" panose="020B0503020202020204" pitchFamily="34" charset="0"/>
            </a:endParaRPr>
          </a:p>
          <a:p>
            <a:pPr algn="l"/>
            <a:r>
              <a:rPr lang="tr-TR" dirty="0" err="1" smtClean="0">
                <a:latin typeface="Agency FB" panose="020B0503020202020204" pitchFamily="34" charset="0"/>
              </a:rPr>
              <a:t>From</a:t>
            </a:r>
            <a:r>
              <a:rPr lang="tr-TR" dirty="0">
                <a:latin typeface="Agency FB" panose="020B0503020202020204" pitchFamily="34" charset="0"/>
              </a:rPr>
              <a:t> : </a:t>
            </a:r>
            <a:r>
              <a:rPr lang="tr-TR" dirty="0">
                <a:latin typeface="Agency FB" panose="020B0503020202020204" pitchFamily="34" charset="0"/>
                <a:hlinkClick r:id="rId4"/>
              </a:rPr>
              <a:t>https://scholar.google.com/scholar?hl=en&amp;q=Omar+Y+Al-Jarrah%2C+Paul+D+Yoo%2C+Sami+Muhaidat%2C+George+K+Karagiannidis%2C+and+Kamal+Taha.+2015.+Efficient+machine+learning+for+big+data%3A+A+review.+Big+Data+Research+2%2C+3+%282015%29%2C+87--93</a:t>
            </a:r>
            <a:r>
              <a:rPr lang="tr-TR" dirty="0" smtClean="0">
                <a:latin typeface="Agency FB" panose="020B0503020202020204" pitchFamily="34" charset="0"/>
              </a:rPr>
              <a:t>.</a:t>
            </a:r>
          </a:p>
          <a:p>
            <a:pPr algn="l"/>
            <a:r>
              <a:rPr lang="tr-TR" dirty="0" smtClean="0">
                <a:latin typeface="Agency FB" panose="020B0503020202020204" pitchFamily="34" charset="0"/>
              </a:rPr>
              <a:t>*</a:t>
            </a:r>
            <a:r>
              <a:rPr lang="en-GB" dirty="0" err="1">
                <a:latin typeface="Agency FB" panose="020B0503020202020204" pitchFamily="34" charset="0"/>
              </a:rPr>
              <a:t>Amel</a:t>
            </a:r>
            <a:r>
              <a:rPr lang="en-GB" dirty="0">
                <a:latin typeface="Agency FB" panose="020B0503020202020204" pitchFamily="34" charset="0"/>
              </a:rPr>
              <a:t> </a:t>
            </a:r>
            <a:r>
              <a:rPr lang="en-GB" dirty="0" err="1">
                <a:latin typeface="Agency FB" panose="020B0503020202020204" pitchFamily="34" charset="0"/>
              </a:rPr>
              <a:t>Bennaceur</a:t>
            </a:r>
            <a:r>
              <a:rPr lang="en-GB" dirty="0">
                <a:latin typeface="Agency FB" panose="020B0503020202020204" pitchFamily="34" charset="0"/>
              </a:rPr>
              <a:t>, Thein Than </a:t>
            </a:r>
            <a:r>
              <a:rPr lang="en-GB" dirty="0" err="1">
                <a:latin typeface="Agency FB" panose="020B0503020202020204" pitchFamily="34" charset="0"/>
              </a:rPr>
              <a:t>Tun</a:t>
            </a:r>
            <a:r>
              <a:rPr lang="en-GB" dirty="0">
                <a:latin typeface="Agency FB" panose="020B0503020202020204" pitchFamily="34" charset="0"/>
              </a:rPr>
              <a:t>, </a:t>
            </a:r>
            <a:r>
              <a:rPr lang="en-GB" dirty="0" err="1">
                <a:latin typeface="Agency FB" panose="020B0503020202020204" pitchFamily="34" charset="0"/>
              </a:rPr>
              <a:t>Yijun</a:t>
            </a:r>
            <a:r>
              <a:rPr lang="en-GB" dirty="0">
                <a:latin typeface="Agency FB" panose="020B0503020202020204" pitchFamily="34" charset="0"/>
              </a:rPr>
              <a:t> Yu, and Bashar </a:t>
            </a:r>
            <a:r>
              <a:rPr lang="en-GB" dirty="0" err="1">
                <a:latin typeface="Agency FB" panose="020B0503020202020204" pitchFamily="34" charset="0"/>
              </a:rPr>
              <a:t>Nuseibeh</a:t>
            </a:r>
            <a:r>
              <a:rPr lang="en-GB" dirty="0">
                <a:latin typeface="Agency FB" panose="020B0503020202020204" pitchFamily="34" charset="0"/>
              </a:rPr>
              <a:t>. 2019. Requirements Engineering. In </a:t>
            </a:r>
            <a:r>
              <a:rPr lang="en-GB" i="1" dirty="0">
                <a:latin typeface="Agency FB" panose="020B0503020202020204" pitchFamily="34" charset="0"/>
              </a:rPr>
              <a:t>Handbook of Software Engineering.</a:t>
            </a:r>
            <a:r>
              <a:rPr lang="en-GB" dirty="0">
                <a:latin typeface="Agency FB" panose="020B0503020202020204" pitchFamily="34" charset="0"/>
              </a:rPr>
              <a:t> </a:t>
            </a:r>
            <a:r>
              <a:rPr lang="en-GB" dirty="0" smtClean="0">
                <a:latin typeface="Agency FB" panose="020B0503020202020204" pitchFamily="34" charset="0"/>
              </a:rPr>
              <a:t>Springer</a:t>
            </a:r>
            <a:endParaRPr lang="tr-TR" dirty="0" smtClean="0">
              <a:latin typeface="Agency FB" panose="020B0503020202020204" pitchFamily="34" charset="0"/>
            </a:endParaRPr>
          </a:p>
          <a:p>
            <a:pPr algn="l"/>
            <a:r>
              <a:rPr lang="tr-TR" dirty="0" err="1" smtClean="0">
                <a:latin typeface="Agency FB" panose="020B0503020202020204" pitchFamily="34" charset="0"/>
              </a:rPr>
              <a:t>From</a:t>
            </a:r>
            <a:r>
              <a:rPr lang="tr-TR" dirty="0">
                <a:latin typeface="Agency FB" panose="020B0503020202020204" pitchFamily="34" charset="0"/>
              </a:rPr>
              <a:t> : </a:t>
            </a:r>
            <a:r>
              <a:rPr lang="tr-TR" dirty="0">
                <a:latin typeface="Agency FB" panose="020B0503020202020204" pitchFamily="34" charset="0"/>
                <a:hlinkClick r:id="rId5"/>
              </a:rPr>
              <a:t>https://scholar.google.com/scholar?hl=en&amp;q=Amel+Bennaceur%2C+Thein+Than+Tun%2C+Yijun+Yu%2C+and+Bashar+Nuseibeh.+2019.+Requirements+Engineering.+In+Handbook+of+Software+Engineering.+Springer%2C+51--92</a:t>
            </a:r>
            <a:r>
              <a:rPr lang="tr-TR" dirty="0" smtClean="0">
                <a:latin typeface="Agency FB" panose="020B0503020202020204" pitchFamily="34" charset="0"/>
              </a:rPr>
              <a:t>.</a:t>
            </a:r>
          </a:p>
          <a:p>
            <a:pPr algn="l"/>
            <a:r>
              <a:rPr lang="tr-TR" dirty="0" smtClean="0">
                <a:latin typeface="Agency FB" panose="020B0503020202020204" pitchFamily="34" charset="0"/>
              </a:rPr>
              <a:t>*</a:t>
            </a:r>
            <a:r>
              <a:rPr lang="en-GB" dirty="0">
                <a:latin typeface="Agency FB" panose="020B0503020202020204" pitchFamily="34" charset="0"/>
              </a:rPr>
              <a:t>Li Bing, </a:t>
            </a:r>
            <a:r>
              <a:rPr lang="en-GB" dirty="0" err="1">
                <a:latin typeface="Agency FB" panose="020B0503020202020204" pitchFamily="34" charset="0"/>
              </a:rPr>
              <a:t>Akintola</a:t>
            </a:r>
            <a:r>
              <a:rPr lang="en-GB" dirty="0">
                <a:latin typeface="Agency FB" panose="020B0503020202020204" pitchFamily="34" charset="0"/>
              </a:rPr>
              <a:t> </a:t>
            </a:r>
            <a:r>
              <a:rPr lang="en-GB" dirty="0" err="1">
                <a:latin typeface="Agency FB" panose="020B0503020202020204" pitchFamily="34" charset="0"/>
              </a:rPr>
              <a:t>Akintoye</a:t>
            </a:r>
            <a:r>
              <a:rPr lang="en-GB" dirty="0">
                <a:latin typeface="Agency FB" panose="020B0503020202020204" pitchFamily="34" charset="0"/>
              </a:rPr>
              <a:t>, Peter J Edwards, and Cliff </a:t>
            </a:r>
            <a:r>
              <a:rPr lang="en-GB" dirty="0" err="1">
                <a:latin typeface="Agency FB" panose="020B0503020202020204" pitchFamily="34" charset="0"/>
              </a:rPr>
              <a:t>Hardcastle</a:t>
            </a:r>
            <a:r>
              <a:rPr lang="en-GB" dirty="0">
                <a:latin typeface="Agency FB" panose="020B0503020202020204" pitchFamily="34" charset="0"/>
              </a:rPr>
              <a:t>. 2005. The allocation of risk in PPP/PFI construction projects in the </a:t>
            </a:r>
            <a:r>
              <a:rPr lang="en-GB" dirty="0" smtClean="0">
                <a:latin typeface="Agency FB" panose="020B0503020202020204" pitchFamily="34" charset="0"/>
              </a:rPr>
              <a:t>UK</a:t>
            </a:r>
            <a:endParaRPr lang="tr-TR" dirty="0" smtClean="0">
              <a:latin typeface="Agency FB" panose="020B0503020202020204" pitchFamily="34" charset="0"/>
            </a:endParaRPr>
          </a:p>
          <a:p>
            <a:pPr algn="l"/>
            <a:r>
              <a:rPr lang="tr-TR" dirty="0" err="1" smtClean="0">
                <a:latin typeface="Agency FB" panose="020B0503020202020204" pitchFamily="34" charset="0"/>
              </a:rPr>
              <a:t>From</a:t>
            </a:r>
            <a:r>
              <a:rPr lang="tr-TR" dirty="0" smtClean="0">
                <a:latin typeface="Agency FB" panose="020B0503020202020204" pitchFamily="34" charset="0"/>
              </a:rPr>
              <a:t>: https</a:t>
            </a:r>
            <a:r>
              <a:rPr lang="tr-TR" dirty="0">
                <a:latin typeface="Agency FB" panose="020B0503020202020204" pitchFamily="34" charset="0"/>
              </a:rPr>
              <a:t>://scholar.google.com/scholar?hl=en&amp;q=Li+Bing%2C+Akintola+Akintoye%2C+Peter+J+Edwards%2C+and+Cliff+Hardcastle.+2005.+The+allocation+of+risk+in+PPP%2FPFI+construction+projects+in+the+UK.+International+Journal+of+project+management+23%2C+1+%282005%29%2C+25--35</a:t>
            </a:r>
            <a:r>
              <a:rPr lang="tr-TR" dirty="0" smtClean="0">
                <a:latin typeface="Agency FB" panose="020B0503020202020204" pitchFamily="34" charset="0"/>
              </a:rPr>
              <a:t>.</a:t>
            </a:r>
          </a:p>
          <a:p>
            <a:pPr algn="l"/>
            <a:r>
              <a:rPr lang="tr-TR" dirty="0" err="1" smtClean="0">
                <a:latin typeface="Agency FB" panose="020B0503020202020204" pitchFamily="34" charset="0"/>
              </a:rPr>
              <a:t>And</a:t>
            </a:r>
            <a:r>
              <a:rPr lang="tr-TR" dirty="0" smtClean="0">
                <a:latin typeface="Agency FB" panose="020B0503020202020204" pitchFamily="34" charset="0"/>
              </a:rPr>
              <a:t> </a:t>
            </a:r>
            <a:r>
              <a:rPr lang="tr-TR" dirty="0" err="1" smtClean="0">
                <a:latin typeface="Agency FB" panose="020B0503020202020204" pitchFamily="34" charset="0"/>
              </a:rPr>
              <a:t>many</a:t>
            </a:r>
            <a:r>
              <a:rPr lang="tr-TR" dirty="0" smtClean="0">
                <a:latin typeface="Agency FB" panose="020B0503020202020204" pitchFamily="34" charset="0"/>
              </a:rPr>
              <a:t> of </a:t>
            </a:r>
            <a:r>
              <a:rPr lang="tr-TR" dirty="0" err="1" smtClean="0">
                <a:latin typeface="Agency FB" panose="020B0503020202020204" pitchFamily="34" charset="0"/>
              </a:rPr>
              <a:t>them</a:t>
            </a:r>
            <a:r>
              <a:rPr lang="tr-TR" dirty="0" smtClean="0">
                <a:latin typeface="Agency FB" panose="020B0503020202020204" pitchFamily="34" charset="0"/>
              </a:rPr>
              <a:t>….</a:t>
            </a:r>
          </a:p>
          <a:p>
            <a:pPr algn="l"/>
            <a:endParaRPr lang="tr-TR" dirty="0" smtClean="0"/>
          </a:p>
          <a:p>
            <a:endParaRPr lang="en-GB" dirty="0"/>
          </a:p>
        </p:txBody>
      </p:sp>
      <p:sp>
        <p:nvSpPr>
          <p:cNvPr id="3" name="Başlık 2"/>
          <p:cNvSpPr>
            <a:spLocks noGrp="1"/>
          </p:cNvSpPr>
          <p:nvPr>
            <p:ph type="title"/>
          </p:nvPr>
        </p:nvSpPr>
        <p:spPr/>
        <p:txBody>
          <a:bodyPr>
            <a:normAutofit fontScale="90000"/>
          </a:bodyPr>
          <a:lstStyle/>
          <a:p>
            <a:r>
              <a:rPr lang="en-CA" sz="3600" dirty="0"/>
              <a:t>Reference list</a:t>
            </a:r>
            <a:r>
              <a:rPr lang="en-GB" dirty="0"/>
              <a:t/>
            </a:r>
            <a:br>
              <a:rPr lang="en-GB" dirty="0"/>
            </a:br>
            <a:endParaRPr lang="en-GB" dirty="0"/>
          </a:p>
        </p:txBody>
      </p:sp>
    </p:spTree>
    <p:extLst>
      <p:ext uri="{BB962C8B-B14F-4D97-AF65-F5344CB8AC3E}">
        <p14:creationId xmlns:p14="http://schemas.microsoft.com/office/powerpoint/2010/main" val="2913101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1403648" y="404664"/>
            <a:ext cx="6155416" cy="5078313"/>
          </a:xfrm>
          <a:prstGeom prst="rect">
            <a:avLst/>
          </a:prstGeom>
          <a:noFill/>
        </p:spPr>
        <p:txBody>
          <a:bodyPr wrap="square" rtlCol="0">
            <a:spAutoFit/>
          </a:bodyPr>
          <a:lstStyle/>
          <a:p>
            <a:pPr algn="ctr"/>
            <a:r>
              <a:rPr lang="uk-UA" dirty="0"/>
              <a:t>МІНІСТЕРСТВО ОСВІТИ І НАУКИ УКРАЇНИ</a:t>
            </a:r>
            <a:endParaRPr lang="en-GB" dirty="0">
              <a:latin typeface="Agency FB" panose="020B0503020202020204" pitchFamily="34" charset="0"/>
            </a:endParaRPr>
          </a:p>
          <a:p>
            <a:pPr algn="ctr"/>
            <a:r>
              <a:rPr lang="uk-UA" dirty="0"/>
              <a:t>НАЦІОНАЛЬНИЙ ТЕХНІЧНИЙ УНІВЕРСИТЕТ</a:t>
            </a:r>
            <a:endParaRPr lang="en-GB" dirty="0">
              <a:latin typeface="Agency FB" panose="020B0503020202020204" pitchFamily="34" charset="0"/>
            </a:endParaRPr>
          </a:p>
          <a:p>
            <a:pPr algn="ctr"/>
            <a:r>
              <a:rPr lang="uk-UA" dirty="0"/>
              <a:t> “ХАРКІВСЬКИЙ ПОЛІТЕХНІЧНИЙ ІНСТИТУТ”</a:t>
            </a:r>
            <a:endParaRPr lang="en-GB" dirty="0">
              <a:latin typeface="Agency FB" panose="020B0503020202020204" pitchFamily="34" charset="0"/>
            </a:endParaRPr>
          </a:p>
          <a:p>
            <a:pPr algn="ctr"/>
            <a:r>
              <a:rPr lang="uk-UA" dirty="0"/>
              <a:t>Кафедра “Автоматизовані системи управління”</a:t>
            </a:r>
            <a:endParaRPr lang="en-GB" dirty="0">
              <a:latin typeface="Agency FB" panose="020B0503020202020204" pitchFamily="34" charset="0"/>
            </a:endParaRPr>
          </a:p>
          <a:p>
            <a:r>
              <a:rPr lang="ru-RU" dirty="0"/>
              <a:t> </a:t>
            </a:r>
            <a:endParaRPr lang="en-GB" dirty="0">
              <a:latin typeface="Agency FB" panose="020B0503020202020204" pitchFamily="34" charset="0"/>
            </a:endParaRPr>
          </a:p>
          <a:p>
            <a:r>
              <a:rPr lang="uk-UA" dirty="0"/>
              <a:t>КУРСОВА РОБОТА</a:t>
            </a:r>
            <a:endParaRPr lang="en-GB" dirty="0">
              <a:latin typeface="Agency FB" panose="020B0503020202020204" pitchFamily="34" charset="0"/>
            </a:endParaRPr>
          </a:p>
          <a:p>
            <a:r>
              <a:rPr lang="uk-UA" dirty="0"/>
              <a:t>«Проектування та реалізація програмного забезпечення для представлення та взаємодії елементів гри </a:t>
            </a:r>
            <a:r>
              <a:rPr lang="tr-TR" dirty="0">
                <a:latin typeface="Agency FB" panose="020B0503020202020204" pitchFamily="34" charset="0"/>
              </a:rPr>
              <a:t>“</a:t>
            </a:r>
            <a:r>
              <a:rPr lang="tr-TR" dirty="0" err="1">
                <a:latin typeface="Agency FB" panose="020B0503020202020204" pitchFamily="34" charset="0"/>
              </a:rPr>
              <a:t>Fifteen</a:t>
            </a:r>
            <a:r>
              <a:rPr lang="tr-TR" dirty="0">
                <a:latin typeface="Agency FB" panose="020B0503020202020204" pitchFamily="34" charset="0"/>
              </a:rPr>
              <a:t>” </a:t>
            </a:r>
            <a:r>
              <a:rPr lang="uk-UA" dirty="0"/>
              <a:t>використанням бібліотеки</a:t>
            </a:r>
            <a:r>
              <a:rPr lang="tr-TR" dirty="0">
                <a:latin typeface="Agency FB" panose="020B0503020202020204" pitchFamily="34" charset="0"/>
              </a:rPr>
              <a:t> C++</a:t>
            </a:r>
            <a:r>
              <a:rPr lang="uk-UA" dirty="0"/>
              <a:t>».</a:t>
            </a:r>
            <a:endParaRPr lang="en-GB" dirty="0">
              <a:latin typeface="Agency FB" panose="020B0503020202020204" pitchFamily="34" charset="0"/>
            </a:endParaRPr>
          </a:p>
          <a:p>
            <a:r>
              <a:rPr lang="uk-UA" dirty="0"/>
              <a:t> </a:t>
            </a:r>
            <a:endParaRPr lang="en-GB" dirty="0">
              <a:latin typeface="Agency FB" panose="020B0503020202020204" pitchFamily="34" charset="0"/>
            </a:endParaRPr>
          </a:p>
          <a:p>
            <a:r>
              <a:rPr lang="uk-UA" dirty="0"/>
              <a:t>Керівник роботи:</a:t>
            </a:r>
            <a:r>
              <a:rPr lang="tr-TR" dirty="0">
                <a:latin typeface="Agency FB" panose="020B0503020202020204" pitchFamily="34" charset="0"/>
              </a:rPr>
              <a:t>                                          </a:t>
            </a:r>
            <a:endParaRPr lang="en-GB" dirty="0">
              <a:latin typeface="Agency FB" panose="020B0503020202020204" pitchFamily="34" charset="0"/>
            </a:endParaRPr>
          </a:p>
          <a:p>
            <a:r>
              <a:rPr lang="uk-UA" dirty="0"/>
              <a:t>доцент каф. ПІІТУ	</a:t>
            </a:r>
            <a:r>
              <a:rPr lang="uk-UA" dirty="0" smtClean="0"/>
              <a:t>Лев </a:t>
            </a:r>
            <a:r>
              <a:rPr lang="uk-UA" dirty="0"/>
              <a:t>Вадимович Іванов</a:t>
            </a:r>
            <a:endParaRPr lang="en-GB" dirty="0">
              <a:latin typeface="Agency FB" panose="020B0503020202020204" pitchFamily="34" charset="0"/>
            </a:endParaRPr>
          </a:p>
          <a:p>
            <a:r>
              <a:rPr lang="uk-UA" dirty="0"/>
              <a:t>                                                </a:t>
            </a:r>
            <a:r>
              <a:rPr lang="uk-UA" dirty="0" smtClean="0"/>
              <a:t>Олексій </a:t>
            </a:r>
            <a:r>
              <a:rPr lang="uk-UA" dirty="0"/>
              <a:t>Сергійович Кізілов</a:t>
            </a:r>
            <a:endParaRPr lang="en-GB" dirty="0">
              <a:latin typeface="Agency FB" panose="020B0503020202020204" pitchFamily="34" charset="0"/>
            </a:endParaRPr>
          </a:p>
          <a:p>
            <a:r>
              <a:rPr lang="uk-UA" dirty="0"/>
              <a:t>Виконавець:</a:t>
            </a:r>
            <a:endParaRPr lang="en-GB" dirty="0">
              <a:latin typeface="Agency FB" panose="020B0503020202020204" pitchFamily="34" charset="0"/>
            </a:endParaRPr>
          </a:p>
          <a:p>
            <a:r>
              <a:rPr lang="uk-UA" dirty="0"/>
              <a:t>студент групи КН-222</a:t>
            </a:r>
            <a:r>
              <a:rPr lang="tr-TR" dirty="0" err="1">
                <a:latin typeface="Agency FB" panose="020B0503020202020204" pitchFamily="34" charset="0"/>
              </a:rPr>
              <a:t>ia.e</a:t>
            </a:r>
            <a:r>
              <a:rPr lang="uk-UA" dirty="0"/>
              <a:t>	</a:t>
            </a:r>
            <a:r>
              <a:rPr lang="tr-TR" dirty="0" smtClean="0">
                <a:latin typeface="Agency FB" panose="020B0503020202020204" pitchFamily="34" charset="0"/>
              </a:rPr>
              <a:t>Sami </a:t>
            </a:r>
            <a:r>
              <a:rPr lang="tr-TR" dirty="0" err="1">
                <a:latin typeface="Agency FB" panose="020B0503020202020204" pitchFamily="34" charset="0"/>
              </a:rPr>
              <a:t>Sonmez</a:t>
            </a:r>
            <a:endParaRPr lang="en-GB" dirty="0">
              <a:latin typeface="Agency FB" panose="020B0503020202020204" pitchFamily="34" charset="0"/>
            </a:endParaRPr>
          </a:p>
          <a:p>
            <a:r>
              <a:rPr lang="uk-UA" dirty="0"/>
              <a:t> </a:t>
            </a:r>
            <a:endParaRPr lang="en-GB" dirty="0">
              <a:latin typeface="Agency FB" panose="020B0503020202020204" pitchFamily="34" charset="0"/>
            </a:endParaRPr>
          </a:p>
          <a:p>
            <a:r>
              <a:rPr lang="uk-UA" dirty="0"/>
              <a:t>Харків – 2023</a:t>
            </a:r>
            <a:endParaRPr lang="en-GB" dirty="0">
              <a:latin typeface="Agency FB" panose="020B0503020202020204" pitchFamily="34" charset="0"/>
            </a:endParaRPr>
          </a:p>
          <a:p>
            <a:endParaRPr lang="en-GB" dirty="0"/>
          </a:p>
        </p:txBody>
      </p:sp>
    </p:spTree>
    <p:extLst>
      <p:ext uri="{BB962C8B-B14F-4D97-AF65-F5344CB8AC3E}">
        <p14:creationId xmlns:p14="http://schemas.microsoft.com/office/powerpoint/2010/main" val="28018221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İçerik Yer Tutucusu 3"/>
          <p:cNvGraphicFramePr>
            <a:graphicFrameLocks noGrp="1"/>
          </p:cNvGraphicFramePr>
          <p:nvPr>
            <p:ph sz="quarter" idx="13"/>
            <p:extLst>
              <p:ext uri="{D42A27DB-BD31-4B8C-83A1-F6EECF244321}">
                <p14:modId xmlns:p14="http://schemas.microsoft.com/office/powerpoint/2010/main" val="162452602"/>
              </p:ext>
            </p:extLst>
          </p:nvPr>
        </p:nvGraphicFramePr>
        <p:xfrm>
          <a:off x="457200" y="2020888"/>
          <a:ext cx="8229600" cy="4075112"/>
        </p:xfrm>
        <a:graphic>
          <a:graphicData uri="http://schemas.openxmlformats.org/drawingml/2006/chart">
            <c:chart xmlns:c="http://schemas.openxmlformats.org/drawingml/2006/chart" xmlns:r="http://schemas.openxmlformats.org/officeDocument/2006/relationships" r:id="rId2"/>
          </a:graphicData>
        </a:graphic>
      </p:graphicFrame>
      <p:sp>
        <p:nvSpPr>
          <p:cNvPr id="3" name="Başlık 2"/>
          <p:cNvSpPr>
            <a:spLocks noGrp="1"/>
          </p:cNvSpPr>
          <p:nvPr>
            <p:ph type="title"/>
          </p:nvPr>
        </p:nvSpPr>
        <p:spPr/>
        <p:txBody>
          <a:bodyPr/>
          <a:lstStyle/>
          <a:p>
            <a:r>
              <a:rPr lang="en-GB" dirty="0"/>
              <a:t>presentation layout graph</a:t>
            </a:r>
          </a:p>
        </p:txBody>
      </p:sp>
    </p:spTree>
    <p:extLst>
      <p:ext uri="{BB962C8B-B14F-4D97-AF65-F5344CB8AC3E}">
        <p14:creationId xmlns:p14="http://schemas.microsoft.com/office/powerpoint/2010/main" val="3551806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sz="quarter" idx="13"/>
          </p:nvPr>
        </p:nvSpPr>
        <p:spPr/>
        <p:txBody>
          <a:bodyPr>
            <a:normAutofit fontScale="40000" lnSpcReduction="20000"/>
          </a:bodyPr>
          <a:lstStyle/>
          <a:p>
            <a:pPr algn="l"/>
            <a:endParaRPr lang="en-GB" dirty="0"/>
          </a:p>
          <a:p>
            <a:pPr algn="l"/>
            <a:r>
              <a:rPr lang="en-GB" sz="4200" dirty="0">
                <a:latin typeface="Bahnschrift Light SemiCondensed" panose="020B0502040204020203" pitchFamily="34" charset="0"/>
              </a:rPr>
              <a:t>The field of programming plays a pivotal role in today's rapidly advancing technological landscape. As we embrace the digital age, programming skills have become increasingly essential for individuals and organizations alike. This introduction serves as a brief overview of the fundamentals of programming, highlighting its relevance and significance in addressing various technical challenges.</a:t>
            </a:r>
          </a:p>
          <a:p>
            <a:pPr algn="l"/>
            <a:endParaRPr lang="en-GB" sz="4200" dirty="0">
              <a:latin typeface="Bahnschrift Light SemiCondensed" panose="020B0502040204020203" pitchFamily="34" charset="0"/>
            </a:endParaRPr>
          </a:p>
          <a:p>
            <a:pPr algn="l"/>
            <a:r>
              <a:rPr lang="en-GB" sz="4200" dirty="0">
                <a:latin typeface="Bahnschrift Light SemiCondensed" panose="020B0502040204020203" pitchFamily="34" charset="0"/>
              </a:rPr>
              <a:t>In this text my focus will be on providing a solid foundation for beginners to grasp the basic principles of programming, enabling them to embark on a journey of software development and problem-solving.</a:t>
            </a:r>
          </a:p>
          <a:p>
            <a:pPr algn="l"/>
            <a:endParaRPr lang="en-GB" sz="4200" dirty="0">
              <a:latin typeface="Bahnschrift Light SemiCondensed" panose="020B0502040204020203" pitchFamily="34" charset="0"/>
            </a:endParaRPr>
          </a:p>
          <a:p>
            <a:pPr algn="l"/>
            <a:r>
              <a:rPr lang="en-GB" sz="4200" dirty="0">
                <a:latin typeface="Bahnschrift Light SemiCondensed" panose="020B0502040204020203" pitchFamily="34" charset="0"/>
              </a:rPr>
              <a:t>The relevance of programming lies in its ability to empower individuals to create innovative solutions and automate repetitive tasks. As technology continues to evolve, programming skills become increasingly vital in fields ranging from web development and data analysis to artificial intelligence and cybersecurity. The ever-expanding reliance on software solutions calls for a solid understanding of programming basics to meet the demands of the digital era.</a:t>
            </a:r>
          </a:p>
        </p:txBody>
      </p:sp>
      <p:sp>
        <p:nvSpPr>
          <p:cNvPr id="4" name="Başlık 3"/>
          <p:cNvSpPr>
            <a:spLocks noGrp="1"/>
          </p:cNvSpPr>
          <p:nvPr>
            <p:ph type="title"/>
          </p:nvPr>
        </p:nvSpPr>
        <p:spPr/>
        <p:txBody>
          <a:bodyPr>
            <a:normAutofit/>
          </a:bodyPr>
          <a:lstStyle/>
          <a:p>
            <a:r>
              <a:rPr lang="tr-TR" sz="3600" dirty="0" smtClean="0"/>
              <a:t>INTRODUCTION</a:t>
            </a:r>
            <a:endParaRPr lang="en-GB" sz="3600" dirty="0"/>
          </a:p>
        </p:txBody>
      </p:sp>
    </p:spTree>
    <p:extLst>
      <p:ext uri="{BB962C8B-B14F-4D97-AF65-F5344CB8AC3E}">
        <p14:creationId xmlns:p14="http://schemas.microsoft.com/office/powerpoint/2010/main" val="1337676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sz="quarter" idx="13"/>
          </p:nvPr>
        </p:nvSpPr>
        <p:spPr>
          <a:xfrm>
            <a:off x="251520" y="2020824"/>
            <a:ext cx="8712968" cy="4504520"/>
          </a:xfrm>
        </p:spPr>
        <p:txBody>
          <a:bodyPr>
            <a:normAutofit fontScale="92500" lnSpcReduction="20000"/>
          </a:bodyPr>
          <a:lstStyle/>
          <a:p>
            <a:pPr algn="l"/>
            <a:r>
              <a:rPr lang="en-GB" dirty="0">
                <a:latin typeface="Bahnschrift Light Condensed" panose="020B0502040204020203" pitchFamily="34" charset="0"/>
              </a:rPr>
              <a:t>The object of my research is the fundamental concepts and techniques of programming, while the subject of my research is the process of learning and understanding these concepts. We will explore topics such as variables, data types, control structures, functions, and algorithms, laying the groundwork for more advanced programming principles.</a:t>
            </a:r>
          </a:p>
          <a:p>
            <a:pPr algn="l"/>
            <a:endParaRPr lang="en-GB" dirty="0">
              <a:latin typeface="Bahnschrift Light Condensed" panose="020B0502040204020203" pitchFamily="34" charset="0"/>
            </a:endParaRPr>
          </a:p>
          <a:p>
            <a:pPr algn="l"/>
            <a:r>
              <a:rPr lang="en-GB" dirty="0">
                <a:latin typeface="Bahnschrift Light Condensed" panose="020B0502040204020203" pitchFamily="34" charset="0"/>
              </a:rPr>
              <a:t>To achieve our objectives, </a:t>
            </a:r>
            <a:r>
              <a:rPr lang="en-GB" dirty="0" err="1">
                <a:latin typeface="Bahnschrift Light Condensed" panose="020B0502040204020203" pitchFamily="34" charset="0"/>
              </a:rPr>
              <a:t>i</a:t>
            </a:r>
            <a:r>
              <a:rPr lang="en-GB" dirty="0">
                <a:latin typeface="Bahnschrift Light Condensed" panose="020B0502040204020203" pitchFamily="34" charset="0"/>
              </a:rPr>
              <a:t> have defined specific work tasks and stages of their implementation. These tasks include developing a comprehensive curriculum for teaching programming basics, designing hands-on exercises and coding challenges, and evaluating the effectiveness of different learning approaches. Through these stages, </a:t>
            </a:r>
            <a:r>
              <a:rPr lang="en-GB" dirty="0" err="1">
                <a:latin typeface="Bahnschrift Light Condensed" panose="020B0502040204020203" pitchFamily="34" charset="0"/>
              </a:rPr>
              <a:t>i</a:t>
            </a:r>
            <a:r>
              <a:rPr lang="en-GB" dirty="0">
                <a:latin typeface="Bahnschrift Light Condensed" panose="020B0502040204020203" pitchFamily="34" charset="0"/>
              </a:rPr>
              <a:t> aim to create a well-rounded learning experience that fosters a deep understanding of programming fundamentals.</a:t>
            </a:r>
          </a:p>
          <a:p>
            <a:pPr algn="l"/>
            <a:endParaRPr lang="en-GB" dirty="0">
              <a:latin typeface="Bahnschrift Light Condensed" panose="020B0502040204020203" pitchFamily="34" charset="0"/>
            </a:endParaRPr>
          </a:p>
          <a:p>
            <a:pPr algn="l"/>
            <a:r>
              <a:rPr lang="en-GB" dirty="0">
                <a:latin typeface="Bahnschrift Light Condensed" panose="020B0502040204020203" pitchFamily="34" charset="0"/>
              </a:rPr>
              <a:t>In summary, this introduction provides an overview of the importance of programming in today's digital landscape and outlines the relevance and novelty of the topic under development. By addressing problematic issues, providing clear directions, and setting defined goals and tasks, this work aims to equip learners with a strong foundation in programming basics, paving the way for further exploration and growth in the field.</a:t>
            </a:r>
          </a:p>
        </p:txBody>
      </p:sp>
      <p:sp>
        <p:nvSpPr>
          <p:cNvPr id="2" name="Başlık 1"/>
          <p:cNvSpPr>
            <a:spLocks noGrp="1"/>
          </p:cNvSpPr>
          <p:nvPr>
            <p:ph type="title"/>
          </p:nvPr>
        </p:nvSpPr>
        <p:spPr/>
        <p:txBody>
          <a:bodyPr/>
          <a:lstStyle/>
          <a:p>
            <a:r>
              <a:rPr lang="tr-TR" dirty="0" err="1" smtClean="0"/>
              <a:t>Summary</a:t>
            </a:r>
            <a:r>
              <a:rPr lang="tr-TR" dirty="0" smtClean="0"/>
              <a:t> of </a:t>
            </a:r>
            <a:r>
              <a:rPr lang="tr-TR" dirty="0" err="1"/>
              <a:t>i</a:t>
            </a:r>
            <a:r>
              <a:rPr lang="tr-TR" dirty="0" err="1" smtClean="0"/>
              <a:t>ntroduction</a:t>
            </a:r>
            <a:endParaRPr lang="en-GB" dirty="0"/>
          </a:p>
        </p:txBody>
      </p:sp>
    </p:spTree>
    <p:extLst>
      <p:ext uri="{BB962C8B-B14F-4D97-AF65-F5344CB8AC3E}">
        <p14:creationId xmlns:p14="http://schemas.microsoft.com/office/powerpoint/2010/main" val="1699637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sz="quarter" idx="13"/>
          </p:nvPr>
        </p:nvSpPr>
        <p:spPr>
          <a:xfrm>
            <a:off x="457200" y="2020824"/>
            <a:ext cx="8229600" cy="4432512"/>
          </a:xfrm>
        </p:spPr>
        <p:txBody>
          <a:bodyPr>
            <a:normAutofit fontScale="85000" lnSpcReduction="20000"/>
          </a:bodyPr>
          <a:lstStyle/>
          <a:p>
            <a:pPr algn="l"/>
            <a:r>
              <a:rPr lang="en-GB" sz="2100" dirty="0">
                <a:latin typeface="Bahnschrift Light SemiCondensed" panose="020B0502040204020203" pitchFamily="34" charset="0"/>
              </a:rPr>
              <a:t>In this section, my focus will be on </a:t>
            </a:r>
            <a:r>
              <a:rPr lang="en-GB" sz="2100" dirty="0" err="1">
                <a:latin typeface="Bahnschrift Light SemiCondensed" panose="020B0502040204020203" pitchFamily="34" charset="0"/>
              </a:rPr>
              <a:t>analyzing</a:t>
            </a:r>
            <a:r>
              <a:rPr lang="en-GB" sz="2100" dirty="0">
                <a:latin typeface="Bahnschrift Light SemiCondensed" panose="020B0502040204020203" pitchFamily="34" charset="0"/>
              </a:rPr>
              <a:t> the business processes of the organization for which we are developing software as part of our course project. The main goal is to gain a deep understanding of the organization's specific characteristics and requirements, which serve as the automation object for our project.</a:t>
            </a:r>
          </a:p>
          <a:p>
            <a:pPr algn="l"/>
            <a:endParaRPr lang="en-GB" sz="2100" dirty="0">
              <a:latin typeface="Bahnschrift Light SemiCondensed" panose="020B0502040204020203" pitchFamily="34" charset="0"/>
            </a:endParaRPr>
          </a:p>
          <a:p>
            <a:pPr algn="l"/>
            <a:r>
              <a:rPr lang="en-GB" sz="2100" dirty="0">
                <a:latin typeface="Bahnschrift Light SemiCondensed" panose="020B0502040204020203" pitchFamily="34" charset="0"/>
              </a:rPr>
              <a:t>Through a comprehensive analysis, we will carefully examine the various workflows, tasks, and operations that are integral to the organization. This analysis will provide us with valuable insights into how the organization currently functions and enable us to identify any shortcomings or limitations in the existing implementation of their business processes.</a:t>
            </a:r>
          </a:p>
          <a:p>
            <a:pPr algn="l"/>
            <a:endParaRPr lang="tr-TR" sz="2100" dirty="0" smtClean="0">
              <a:latin typeface="Bahnschrift Light SemiCondensed" panose="020B0502040204020203" pitchFamily="34" charset="0"/>
            </a:endParaRPr>
          </a:p>
          <a:p>
            <a:pPr algn="l"/>
            <a:r>
              <a:rPr lang="en-GB" sz="2100" dirty="0" smtClean="0">
                <a:latin typeface="Bahnschrift Light SemiCondensed" panose="020B0502040204020203" pitchFamily="34" charset="0"/>
              </a:rPr>
              <a:t>Our </a:t>
            </a:r>
            <a:r>
              <a:rPr lang="en-GB" sz="2100" dirty="0">
                <a:latin typeface="Bahnschrift Light SemiCondensed" panose="020B0502040204020203" pitchFamily="34" charset="0"/>
              </a:rPr>
              <a:t>detailed examination will encompass a range of factors, including workflow bottlenecks, redundant tasks, manual processes that can be automated, data management issues, and any other aspects that may hinder the organization's efficiency and effectiveness. By identifying these shortcomings, we can effectively address them in our software solution, thereby improving the organization's overall operations.</a:t>
            </a:r>
          </a:p>
          <a:p>
            <a:pPr algn="l"/>
            <a:endParaRPr lang="en-GB" dirty="0"/>
          </a:p>
        </p:txBody>
      </p:sp>
      <p:sp>
        <p:nvSpPr>
          <p:cNvPr id="2" name="Başlık 1"/>
          <p:cNvSpPr>
            <a:spLocks noGrp="1"/>
          </p:cNvSpPr>
          <p:nvPr>
            <p:ph type="title"/>
          </p:nvPr>
        </p:nvSpPr>
        <p:spPr/>
        <p:txBody>
          <a:bodyPr>
            <a:normAutofit fontScale="90000"/>
          </a:bodyPr>
          <a:lstStyle/>
          <a:p>
            <a:r>
              <a:rPr lang="tr-TR" dirty="0" err="1" smtClean="0"/>
              <a:t>Module</a:t>
            </a:r>
            <a:r>
              <a:rPr lang="tr-TR" dirty="0" smtClean="0"/>
              <a:t> 1 </a:t>
            </a:r>
            <a:br>
              <a:rPr lang="tr-TR" dirty="0" smtClean="0"/>
            </a:br>
            <a:r>
              <a:rPr lang="en-GB" b="0" dirty="0" err="1" smtClean="0"/>
              <a:t>Analyz</a:t>
            </a:r>
            <a:r>
              <a:rPr lang="tr-TR" b="0" dirty="0" err="1" smtClean="0"/>
              <a:t>ing</a:t>
            </a:r>
            <a:r>
              <a:rPr lang="en-GB" b="0" dirty="0" smtClean="0"/>
              <a:t> </a:t>
            </a:r>
            <a:r>
              <a:rPr lang="en-GB" b="0" dirty="0"/>
              <a:t>the business processes</a:t>
            </a:r>
            <a:endParaRPr lang="en-GB" dirty="0"/>
          </a:p>
        </p:txBody>
      </p:sp>
    </p:spTree>
    <p:extLst>
      <p:ext uri="{BB962C8B-B14F-4D97-AF65-F5344CB8AC3E}">
        <p14:creationId xmlns:p14="http://schemas.microsoft.com/office/powerpoint/2010/main" val="238209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p:txBody>
          <a:bodyPr>
            <a:normAutofit/>
          </a:bodyPr>
          <a:lstStyle/>
          <a:p>
            <a:pPr algn="l"/>
            <a:r>
              <a:rPr lang="en-GB" dirty="0">
                <a:latin typeface="Bahnschrift Light Condensed" panose="020B0502040204020203" pitchFamily="34" charset="0"/>
              </a:rPr>
              <a:t>By understanding the limitations in the current processes, we can propose targeted and relevant improvements that will optimize the organization's business processes. Our aim is to develop a software solution that not only streamlines operations but also aligns with the organization's specific needs and goals.</a:t>
            </a:r>
          </a:p>
          <a:p>
            <a:pPr algn="l"/>
            <a:endParaRPr lang="en-GB" dirty="0">
              <a:latin typeface="Bahnschrift Light Condensed" panose="020B0502040204020203" pitchFamily="34" charset="0"/>
            </a:endParaRPr>
          </a:p>
          <a:p>
            <a:pPr algn="l"/>
            <a:r>
              <a:rPr lang="en-GB" dirty="0">
                <a:latin typeface="Bahnschrift Light Condensed" panose="020B0502040204020203" pitchFamily="34" charset="0"/>
              </a:rPr>
              <a:t>The analysis of business processes and the identification of shortcomings form the crucial foundation for our software development. This analysis enables us to tailor the software solution to address the organization's pain points and ensure that it seamlessly aligns with their requirements and objectives. Ultimately, our goal is to create a software solution that enhances productivity, efficiency, and effectiveness within the organization, driving their success in the long run.</a:t>
            </a:r>
          </a:p>
          <a:p>
            <a:endParaRPr lang="en-GB" dirty="0"/>
          </a:p>
        </p:txBody>
      </p:sp>
      <p:sp>
        <p:nvSpPr>
          <p:cNvPr id="3" name="Başlık 2"/>
          <p:cNvSpPr>
            <a:spLocks noGrp="1"/>
          </p:cNvSpPr>
          <p:nvPr>
            <p:ph type="title"/>
          </p:nvPr>
        </p:nvSpPr>
        <p:spPr/>
        <p:txBody>
          <a:bodyPr>
            <a:normAutofit fontScale="90000"/>
          </a:bodyPr>
          <a:lstStyle/>
          <a:p>
            <a:r>
              <a:rPr lang="tr-TR" dirty="0" err="1" smtClean="0"/>
              <a:t>Module</a:t>
            </a:r>
            <a:r>
              <a:rPr lang="tr-TR" dirty="0" smtClean="0"/>
              <a:t> 1 </a:t>
            </a:r>
            <a:r>
              <a:rPr lang="tr-TR" dirty="0" err="1" smtClean="0"/>
              <a:t>part</a:t>
            </a:r>
            <a:r>
              <a:rPr lang="tr-TR" dirty="0" smtClean="0"/>
              <a:t> 2 </a:t>
            </a:r>
            <a:br>
              <a:rPr lang="tr-TR" dirty="0" smtClean="0"/>
            </a:br>
            <a:r>
              <a:rPr lang="en-GB" b="0" dirty="0" err="1"/>
              <a:t>Analyz</a:t>
            </a:r>
            <a:r>
              <a:rPr lang="tr-TR" b="0" dirty="0" err="1"/>
              <a:t>ing</a:t>
            </a:r>
            <a:r>
              <a:rPr lang="en-GB" b="0" dirty="0"/>
              <a:t> the business processes</a:t>
            </a:r>
            <a:endParaRPr lang="en-GB" dirty="0"/>
          </a:p>
        </p:txBody>
      </p:sp>
    </p:spTree>
    <p:extLst>
      <p:ext uri="{BB962C8B-B14F-4D97-AF65-F5344CB8AC3E}">
        <p14:creationId xmlns:p14="http://schemas.microsoft.com/office/powerpoint/2010/main" val="127549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4546848" cy="4075176"/>
          </a:xfrm>
        </p:spPr>
        <p:txBody>
          <a:bodyPr>
            <a:normAutofit lnSpcReduction="10000"/>
          </a:bodyPr>
          <a:lstStyle/>
          <a:p>
            <a:pPr algn="l"/>
            <a:r>
              <a:rPr lang="en-GB" dirty="0">
                <a:solidFill>
                  <a:srgbClr val="FF0000"/>
                </a:solidFill>
                <a:latin typeface="Bahnschrift Light SemiCondensed" panose="020B0502040204020203" pitchFamily="34" charset="0"/>
              </a:rPr>
              <a:t>Detailed Software </a:t>
            </a:r>
            <a:r>
              <a:rPr lang="en-GB" dirty="0" smtClean="0">
                <a:solidFill>
                  <a:srgbClr val="FF0000"/>
                </a:solidFill>
                <a:latin typeface="Bahnschrift Light SemiCondensed" panose="020B0502040204020203" pitchFamily="34" charset="0"/>
              </a:rPr>
              <a:t>Design</a:t>
            </a:r>
            <a:r>
              <a:rPr lang="tr-TR" dirty="0" smtClean="0">
                <a:solidFill>
                  <a:srgbClr val="FF0000"/>
                </a:solidFill>
                <a:latin typeface="Bahnschrift Light SemiCondensed" panose="020B0502040204020203" pitchFamily="34" charset="0"/>
              </a:rPr>
              <a:t> ;</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Results </a:t>
            </a:r>
            <a:r>
              <a:rPr lang="en-GB" dirty="0">
                <a:latin typeface="Bahnschrift Light SemiCondensed" panose="020B0502040204020203" pitchFamily="34" charset="0"/>
              </a:rPr>
              <a:t>of detailed software design</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Justification </a:t>
            </a:r>
            <a:r>
              <a:rPr lang="en-GB" dirty="0">
                <a:latin typeface="Bahnschrift Light SemiCondensed" panose="020B0502040204020203" pitchFamily="34" charset="0"/>
              </a:rPr>
              <a:t>of technical solutions</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Detailed </a:t>
            </a:r>
            <a:r>
              <a:rPr lang="en-GB" dirty="0">
                <a:latin typeface="Bahnschrift Light SemiCondensed" panose="020B0502040204020203" pitchFamily="34" charset="0"/>
              </a:rPr>
              <a:t>software design involves creating a blueprint of the software system</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It </a:t>
            </a:r>
            <a:r>
              <a:rPr lang="en-GB" dirty="0">
                <a:latin typeface="Bahnschrift Light SemiCondensed" panose="020B0502040204020203" pitchFamily="34" charset="0"/>
              </a:rPr>
              <a:t>includes UML diagrams, such as class diagrams, sequence diagrams, and activity diagrams</a:t>
            </a:r>
          </a:p>
          <a:p>
            <a:pPr algn="l"/>
            <a:r>
              <a:rPr lang="tr-TR" dirty="0" smtClean="0">
                <a:latin typeface="Bahnschrift Light SemiCondensed" panose="020B0502040204020203" pitchFamily="34" charset="0"/>
              </a:rPr>
              <a:t>-</a:t>
            </a:r>
            <a:r>
              <a:rPr lang="en-GB" dirty="0" smtClean="0">
                <a:latin typeface="Bahnschrift Light SemiCondensed" panose="020B0502040204020203" pitchFamily="34" charset="0"/>
              </a:rPr>
              <a:t>UML </a:t>
            </a:r>
            <a:r>
              <a:rPr lang="en-GB" dirty="0">
                <a:latin typeface="Bahnschrift Light SemiCondensed" panose="020B0502040204020203" pitchFamily="34" charset="0"/>
              </a:rPr>
              <a:t>diagrams provide a visual representation of the system's structure, </a:t>
            </a:r>
            <a:r>
              <a:rPr lang="en-GB" dirty="0" err="1">
                <a:latin typeface="Bahnschrift Light SemiCondensed" panose="020B0502040204020203" pitchFamily="34" charset="0"/>
              </a:rPr>
              <a:t>behavior</a:t>
            </a:r>
            <a:r>
              <a:rPr lang="en-GB" dirty="0">
                <a:latin typeface="Bahnschrift Light SemiCondensed" panose="020B0502040204020203" pitchFamily="34" charset="0"/>
              </a:rPr>
              <a:t>, and interactions</a:t>
            </a:r>
          </a:p>
          <a:p>
            <a:endParaRPr lang="en-GB" dirty="0"/>
          </a:p>
        </p:txBody>
      </p:sp>
      <p:sp>
        <p:nvSpPr>
          <p:cNvPr id="3" name="Başlık 2"/>
          <p:cNvSpPr>
            <a:spLocks noGrp="1"/>
          </p:cNvSpPr>
          <p:nvPr>
            <p:ph type="title"/>
          </p:nvPr>
        </p:nvSpPr>
        <p:spPr/>
        <p:txBody>
          <a:bodyPr>
            <a:normAutofit fontScale="90000"/>
          </a:bodyPr>
          <a:lstStyle/>
          <a:p>
            <a:r>
              <a:rPr lang="tr-TR" dirty="0" err="1" smtClean="0"/>
              <a:t>Module</a:t>
            </a:r>
            <a:r>
              <a:rPr lang="tr-TR" dirty="0" smtClean="0"/>
              <a:t> 2</a:t>
            </a:r>
            <a:br>
              <a:rPr lang="tr-TR" dirty="0" smtClean="0"/>
            </a:br>
            <a:r>
              <a:rPr lang="en-GB" b="0" dirty="0"/>
              <a:t>Software Design and Technology Stack Selection</a:t>
            </a:r>
            <a:r>
              <a:rPr lang="tr-TR" dirty="0" smtClean="0"/>
              <a:t> </a:t>
            </a:r>
            <a:endParaRPr lang="en-GB"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7984" y="2060848"/>
            <a:ext cx="5040560" cy="4464496"/>
          </a:xfrm>
          <a:prstGeom prst="rect">
            <a:avLst/>
          </a:prstGeom>
          <a:ln>
            <a:noFill/>
          </a:ln>
          <a:effectLst>
            <a:softEdge rad="112500"/>
          </a:effectLst>
        </p:spPr>
      </p:pic>
    </p:spTree>
    <p:extLst>
      <p:ext uri="{BB962C8B-B14F-4D97-AF65-F5344CB8AC3E}">
        <p14:creationId xmlns:p14="http://schemas.microsoft.com/office/powerpoint/2010/main" val="1775138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2020824"/>
            <a:ext cx="8229600" cy="1840224"/>
          </a:xfrm>
        </p:spPr>
        <p:txBody>
          <a:bodyPr>
            <a:normAutofit fontScale="92500" lnSpcReduction="10000"/>
          </a:bodyPr>
          <a:lstStyle/>
          <a:p>
            <a:pPr algn="l"/>
            <a:r>
              <a:rPr lang="en-GB" sz="2400" dirty="0">
                <a:latin typeface="Bahnschrift Light SemiCondensed" panose="020B0502040204020203" pitchFamily="34" charset="0"/>
              </a:rPr>
              <a:t>Technical solutions refer to the choices made regarding programming languages, frameworks, and </a:t>
            </a:r>
            <a:r>
              <a:rPr lang="en-GB" sz="2400" dirty="0" smtClean="0">
                <a:latin typeface="Bahnschrift Light SemiCondensed" panose="020B0502040204020203" pitchFamily="34" charset="0"/>
              </a:rPr>
              <a:t>libraries</a:t>
            </a:r>
            <a:endParaRPr lang="tr-TR" sz="2400" dirty="0" smtClean="0">
              <a:latin typeface="Bahnschrift Light SemiCondensed" panose="020B0502040204020203" pitchFamily="34" charset="0"/>
            </a:endParaRPr>
          </a:p>
          <a:p>
            <a:pPr algn="l"/>
            <a:endParaRPr lang="en-GB" sz="2400" dirty="0">
              <a:latin typeface="Bahnschrift Light SemiCondensed" panose="020B0502040204020203" pitchFamily="34" charset="0"/>
            </a:endParaRPr>
          </a:p>
          <a:p>
            <a:pPr algn="l"/>
            <a:r>
              <a:rPr lang="en-GB" sz="2400" dirty="0">
                <a:latin typeface="Bahnschrift Light SemiCondensed" panose="020B0502040204020203" pitchFamily="34" charset="0"/>
              </a:rPr>
              <a:t>Justification involves considering various criteria based on the program </a:t>
            </a:r>
            <a:r>
              <a:rPr lang="en-GB" sz="2400" dirty="0" smtClean="0">
                <a:latin typeface="Bahnschrift Light SemiCondensed" panose="020B0502040204020203" pitchFamily="34" charset="0"/>
              </a:rPr>
              <a:t>requirements</a:t>
            </a:r>
            <a:endParaRPr lang="tr-TR" sz="2400" dirty="0" smtClean="0">
              <a:latin typeface="Bahnschrift Light SemiCondensed" panose="020B0502040204020203" pitchFamily="34" charset="0"/>
            </a:endParaRPr>
          </a:p>
          <a:p>
            <a:endParaRPr lang="en-GB" dirty="0"/>
          </a:p>
          <a:p>
            <a:endParaRPr lang="en-GB" dirty="0"/>
          </a:p>
        </p:txBody>
      </p:sp>
      <p:sp>
        <p:nvSpPr>
          <p:cNvPr id="3" name="Başlık 2"/>
          <p:cNvSpPr>
            <a:spLocks noGrp="1"/>
          </p:cNvSpPr>
          <p:nvPr>
            <p:ph type="title"/>
          </p:nvPr>
        </p:nvSpPr>
        <p:spPr/>
        <p:txBody>
          <a:bodyPr>
            <a:normAutofit fontScale="90000"/>
          </a:bodyPr>
          <a:lstStyle/>
          <a:p>
            <a:r>
              <a:rPr lang="tr-TR" dirty="0" err="1" smtClean="0"/>
              <a:t>Module</a:t>
            </a:r>
            <a:r>
              <a:rPr lang="tr-TR" dirty="0" smtClean="0"/>
              <a:t> 2 </a:t>
            </a:r>
            <a:r>
              <a:rPr lang="tr-TR" dirty="0" err="1" smtClean="0"/>
              <a:t>part</a:t>
            </a:r>
            <a:r>
              <a:rPr lang="tr-TR" dirty="0" smtClean="0"/>
              <a:t> 2</a:t>
            </a:r>
            <a:br>
              <a:rPr lang="tr-TR" dirty="0" smtClean="0"/>
            </a:br>
            <a:r>
              <a:rPr lang="tr-TR" dirty="0" smtClean="0"/>
              <a:t> </a:t>
            </a:r>
            <a:r>
              <a:rPr lang="en-GB" b="0" dirty="0"/>
              <a:t>Justification of Technical Solutions</a:t>
            </a:r>
            <a:endParaRPr lang="en-GB"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8064" y="4076680"/>
            <a:ext cx="3259058" cy="2160632"/>
          </a:xfrm>
          <a:prstGeom prst="rect">
            <a:avLst/>
          </a:prstGeom>
        </p:spPr>
      </p:pic>
      <p:sp>
        <p:nvSpPr>
          <p:cNvPr id="5" name="Metin kutusu 4"/>
          <p:cNvSpPr txBox="1"/>
          <p:nvPr/>
        </p:nvSpPr>
        <p:spPr>
          <a:xfrm>
            <a:off x="899592" y="4076680"/>
            <a:ext cx="4176464" cy="2092881"/>
          </a:xfrm>
          <a:prstGeom prst="rect">
            <a:avLst/>
          </a:prstGeom>
          <a:noFill/>
        </p:spPr>
        <p:txBody>
          <a:bodyPr wrap="square" rtlCol="0">
            <a:spAutoFit/>
          </a:bodyPr>
          <a:lstStyle/>
          <a:p>
            <a:r>
              <a:rPr lang="en-GB" sz="2800" dirty="0">
                <a:latin typeface="Bahnschrift SemiBold SemiConden" panose="020B0502040204020203" pitchFamily="34" charset="0"/>
              </a:rPr>
              <a:t>The analysis should compare </a:t>
            </a:r>
            <a:r>
              <a:rPr lang="en-GB" sz="2800" dirty="0">
                <a:solidFill>
                  <a:srgbClr val="002060"/>
                </a:solidFill>
                <a:latin typeface="Bahnschrift SemiBold SemiConden" panose="020B0502040204020203" pitchFamily="34" charset="0"/>
              </a:rPr>
              <a:t>different options </a:t>
            </a:r>
            <a:r>
              <a:rPr lang="en-GB" sz="2800" dirty="0">
                <a:latin typeface="Bahnschrift SemiBold SemiConden" panose="020B0502040204020203" pitchFamily="34" charset="0"/>
              </a:rPr>
              <a:t>and their advantages and disadvantages</a:t>
            </a:r>
          </a:p>
          <a:p>
            <a:endParaRPr lang="en-GB" dirty="0"/>
          </a:p>
        </p:txBody>
      </p:sp>
    </p:spTree>
    <p:extLst>
      <p:ext uri="{BB962C8B-B14F-4D97-AF65-F5344CB8AC3E}">
        <p14:creationId xmlns:p14="http://schemas.microsoft.com/office/powerpoint/2010/main" val="789765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sz="quarter" idx="13"/>
          </p:nvPr>
        </p:nvSpPr>
        <p:spPr>
          <a:xfrm>
            <a:off x="457200" y="1700808"/>
            <a:ext cx="8229600" cy="4896544"/>
          </a:xfrm>
        </p:spPr>
        <p:txBody>
          <a:bodyPr>
            <a:normAutofit fontScale="85000" lnSpcReduction="20000"/>
          </a:bodyPr>
          <a:lstStyle/>
          <a:p>
            <a:pPr algn="l"/>
            <a:r>
              <a:rPr lang="tr-TR" dirty="0" smtClean="0">
                <a:solidFill>
                  <a:srgbClr val="002060"/>
                </a:solidFill>
                <a:latin typeface="Bahnschrift Light Condensed" panose="020B0502040204020203" pitchFamily="34" charset="0"/>
              </a:rPr>
              <a:t>[</a:t>
            </a:r>
            <a:r>
              <a:rPr lang="en-GB" dirty="0" smtClean="0">
                <a:solidFill>
                  <a:srgbClr val="002060"/>
                </a:solidFill>
                <a:latin typeface="Bahnschrift Light Condensed" panose="020B0502040204020203" pitchFamily="34" charset="0"/>
              </a:rPr>
              <a:t>Selection </a:t>
            </a:r>
            <a:r>
              <a:rPr lang="en-GB" dirty="0">
                <a:solidFill>
                  <a:srgbClr val="002060"/>
                </a:solidFill>
                <a:latin typeface="Bahnschrift Light Condensed" panose="020B0502040204020203" pitchFamily="34" charset="0"/>
              </a:rPr>
              <a:t>of a technology stack for </a:t>
            </a:r>
            <a:r>
              <a:rPr lang="en-GB" dirty="0" smtClean="0">
                <a:solidFill>
                  <a:srgbClr val="002060"/>
                </a:solidFill>
                <a:latin typeface="Bahnschrift Light Condensed" panose="020B0502040204020203" pitchFamily="34" charset="0"/>
              </a:rPr>
              <a:t>development</a:t>
            </a:r>
            <a:r>
              <a:rPr lang="tr-TR" dirty="0">
                <a:solidFill>
                  <a:srgbClr val="002060"/>
                </a:solidFill>
                <a:latin typeface="Bahnschrift Light Condensed" panose="020B0502040204020203" pitchFamily="34" charset="0"/>
              </a:rPr>
              <a:t>]</a:t>
            </a:r>
            <a:endParaRPr lang="en-GB" dirty="0">
              <a:solidFill>
                <a:srgbClr val="002060"/>
              </a:solidFill>
              <a:latin typeface="Bahnschrift Light Condensed" panose="020B0502040204020203" pitchFamily="34" charset="0"/>
            </a:endParaRPr>
          </a:p>
          <a:p>
            <a:pPr algn="l"/>
            <a:r>
              <a:rPr lang="en-GB" dirty="0">
                <a:latin typeface="Bahnschrift Light Condensed" panose="020B0502040204020203" pitchFamily="34" charset="0"/>
              </a:rPr>
              <a:t>Considerations for choosing the right technology stack</a:t>
            </a:r>
          </a:p>
          <a:p>
            <a:pPr algn="l"/>
            <a:r>
              <a:rPr lang="en-GB" dirty="0">
                <a:latin typeface="Bahnschrift Light Condensed" panose="020B0502040204020203" pitchFamily="34" charset="0"/>
              </a:rPr>
              <a:t>A technology stack comprises the software components and tools used to develop an application</a:t>
            </a:r>
          </a:p>
          <a:p>
            <a:pPr algn="l"/>
            <a:r>
              <a:rPr lang="en-GB" dirty="0">
                <a:latin typeface="Bahnschrift Light Condensed" panose="020B0502040204020203" pitchFamily="34" charset="0"/>
              </a:rPr>
              <a:t>It typically includes the programming language, frameworks, libraries, and </a:t>
            </a:r>
            <a:r>
              <a:rPr lang="en-GB" dirty="0" smtClean="0">
                <a:latin typeface="Bahnschrift Light Condensed" panose="020B0502040204020203" pitchFamily="34" charset="0"/>
              </a:rPr>
              <a:t>databases</a:t>
            </a:r>
            <a:r>
              <a:rPr lang="tr-TR" dirty="0" smtClean="0">
                <a:latin typeface="Bahnschrift Light Condensed" panose="020B0502040204020203" pitchFamily="34" charset="0"/>
              </a:rPr>
              <a:t>…</a:t>
            </a:r>
            <a:endParaRPr lang="en-GB" dirty="0">
              <a:latin typeface="Bahnschrift Light Condensed" panose="020B0502040204020203" pitchFamily="34" charset="0"/>
            </a:endParaRPr>
          </a:p>
          <a:p>
            <a:pPr algn="l"/>
            <a:r>
              <a:rPr lang="en-GB" dirty="0">
                <a:solidFill>
                  <a:srgbClr val="FF0000"/>
                </a:solidFill>
                <a:latin typeface="Bahnschrift Light Condensed" panose="020B0502040204020203" pitchFamily="34" charset="0"/>
              </a:rPr>
              <a:t>Program </a:t>
            </a:r>
            <a:r>
              <a:rPr lang="en-GB" dirty="0" smtClean="0">
                <a:solidFill>
                  <a:srgbClr val="FF0000"/>
                </a:solidFill>
                <a:latin typeface="Bahnschrift Light Condensed" panose="020B0502040204020203" pitchFamily="34" charset="0"/>
              </a:rPr>
              <a:t>Requirements</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Ensure </a:t>
            </a:r>
            <a:r>
              <a:rPr lang="en-GB" dirty="0">
                <a:latin typeface="Bahnschrift Light Condensed" panose="020B0502040204020203" pitchFamily="34" charset="0"/>
              </a:rPr>
              <a:t>the technology stack meets the functional and non-functional requirements</a:t>
            </a:r>
          </a:p>
          <a:p>
            <a:pPr algn="l"/>
            <a:r>
              <a:rPr lang="en-GB" dirty="0" smtClean="0">
                <a:solidFill>
                  <a:srgbClr val="FF0000"/>
                </a:solidFill>
                <a:latin typeface="Bahnschrift Light Condensed" panose="020B0502040204020203" pitchFamily="34" charset="0"/>
              </a:rPr>
              <a:t>Scalability</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Consider </a:t>
            </a:r>
            <a:r>
              <a:rPr lang="en-GB" dirty="0">
                <a:latin typeface="Bahnschrift Light Condensed" panose="020B0502040204020203" pitchFamily="34" charset="0"/>
              </a:rPr>
              <a:t>if the technology stack can handle the expected growth and user load</a:t>
            </a:r>
          </a:p>
          <a:p>
            <a:pPr algn="l"/>
            <a:r>
              <a:rPr lang="en-GB" dirty="0">
                <a:solidFill>
                  <a:srgbClr val="FF0000"/>
                </a:solidFill>
                <a:latin typeface="Bahnschrift Light Condensed" panose="020B0502040204020203" pitchFamily="34" charset="0"/>
              </a:rPr>
              <a:t>Community </a:t>
            </a:r>
            <a:r>
              <a:rPr lang="en-GB" dirty="0" smtClean="0">
                <a:solidFill>
                  <a:srgbClr val="FF0000"/>
                </a:solidFill>
                <a:latin typeface="Bahnschrift Light Condensed" panose="020B0502040204020203" pitchFamily="34" charset="0"/>
              </a:rPr>
              <a:t>Support</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Evaluate </a:t>
            </a:r>
            <a:r>
              <a:rPr lang="en-GB" dirty="0">
                <a:latin typeface="Bahnschrift Light Condensed" panose="020B0502040204020203" pitchFamily="34" charset="0"/>
              </a:rPr>
              <a:t>the availability of resources, documentation, and community support</a:t>
            </a:r>
          </a:p>
          <a:p>
            <a:pPr algn="l"/>
            <a:r>
              <a:rPr lang="en-GB" dirty="0">
                <a:solidFill>
                  <a:srgbClr val="FF0000"/>
                </a:solidFill>
                <a:latin typeface="Bahnschrift Light Condensed" panose="020B0502040204020203" pitchFamily="34" charset="0"/>
              </a:rPr>
              <a:t>Team </a:t>
            </a:r>
            <a:r>
              <a:rPr lang="en-GB" dirty="0" smtClean="0">
                <a:solidFill>
                  <a:srgbClr val="FF0000"/>
                </a:solidFill>
                <a:latin typeface="Bahnschrift Light Condensed" panose="020B0502040204020203" pitchFamily="34" charset="0"/>
              </a:rPr>
              <a:t>Expertise</a:t>
            </a:r>
            <a:r>
              <a:rPr lang="tr-TR" dirty="0" smtClean="0">
                <a:solidFill>
                  <a:srgbClr val="FF0000"/>
                </a:solidFill>
                <a:latin typeface="Bahnschrift Light Condensed" panose="020B0502040204020203" pitchFamily="34" charset="0"/>
              </a:rPr>
              <a:t> </a:t>
            </a:r>
            <a:r>
              <a:rPr lang="en-GB" dirty="0" smtClean="0">
                <a:latin typeface="Bahnschrift Light Condensed" panose="020B0502040204020203" pitchFamily="34" charset="0"/>
              </a:rPr>
              <a:t>:</a:t>
            </a:r>
            <a:r>
              <a:rPr lang="tr-TR" dirty="0" smtClean="0">
                <a:latin typeface="Bahnschrift Light Condensed" panose="020B0502040204020203" pitchFamily="34" charset="0"/>
              </a:rPr>
              <a:t> </a:t>
            </a:r>
            <a:r>
              <a:rPr lang="en-GB" dirty="0" smtClean="0">
                <a:latin typeface="Bahnschrift Light Condensed" panose="020B0502040204020203" pitchFamily="34" charset="0"/>
              </a:rPr>
              <a:t>Consider </a:t>
            </a:r>
            <a:r>
              <a:rPr lang="en-GB" dirty="0">
                <a:latin typeface="Bahnschrift Light Condensed" panose="020B0502040204020203" pitchFamily="34" charset="0"/>
              </a:rPr>
              <a:t>the skills and experience of the development team in using the technology stack</a:t>
            </a:r>
          </a:p>
          <a:p>
            <a:pPr algn="l"/>
            <a:r>
              <a:rPr lang="en-GB" dirty="0">
                <a:solidFill>
                  <a:srgbClr val="002060"/>
                </a:solidFill>
                <a:latin typeface="Bahnschrift Light Condensed" panose="020B0502040204020203" pitchFamily="34" charset="0"/>
              </a:rPr>
              <a:t>[Justifying Technology Stack Selection]</a:t>
            </a:r>
          </a:p>
          <a:p>
            <a:pPr algn="l"/>
            <a:r>
              <a:rPr lang="en-GB" dirty="0">
                <a:latin typeface="Bahnschrift Light Condensed" panose="020B0502040204020203" pitchFamily="34" charset="0"/>
              </a:rPr>
              <a:t>If an analysis is performed, present tables and graphs reflecting the research data</a:t>
            </a:r>
          </a:p>
          <a:p>
            <a:pPr algn="l"/>
            <a:r>
              <a:rPr lang="en-GB" dirty="0">
                <a:latin typeface="Bahnschrift Light Condensed" panose="020B0502040204020203" pitchFamily="34" charset="0"/>
              </a:rPr>
              <a:t>Compare different options based on criteria such as performance, security, ease of development, and integration capabilities</a:t>
            </a:r>
          </a:p>
          <a:p>
            <a:pPr algn="l"/>
            <a:r>
              <a:rPr lang="en-GB" dirty="0">
                <a:solidFill>
                  <a:srgbClr val="002060"/>
                </a:solidFill>
                <a:latin typeface="Bahnschrift Light Condensed" panose="020B0502040204020203" pitchFamily="34" charset="0"/>
              </a:rPr>
              <a:t>[Description of Technology Stack]</a:t>
            </a:r>
          </a:p>
          <a:p>
            <a:pPr algn="l"/>
            <a:r>
              <a:rPr lang="en-GB" dirty="0">
                <a:latin typeface="Bahnschrift Light Condensed" panose="020B0502040204020203" pitchFamily="34" charset="0"/>
              </a:rPr>
              <a:t>If analysis is not performed, provide a description of the chosen technology stack</a:t>
            </a:r>
          </a:p>
          <a:p>
            <a:pPr algn="l"/>
            <a:r>
              <a:rPr lang="en-GB" dirty="0">
                <a:latin typeface="Bahnschrift Light Condensed" panose="020B0502040204020203" pitchFamily="34" charset="0"/>
              </a:rPr>
              <a:t>Highlight features, advantages, and disadvantages of the selected components</a:t>
            </a:r>
          </a:p>
          <a:p>
            <a:pPr algn="l"/>
            <a:r>
              <a:rPr lang="en-GB" dirty="0">
                <a:latin typeface="Bahnschrift Light Condensed" panose="020B0502040204020203" pitchFamily="34" charset="0"/>
              </a:rPr>
              <a:t>Explain how the technology stack aligns with existing system components or team expertise</a:t>
            </a:r>
          </a:p>
          <a:p>
            <a:endParaRPr lang="en-GB" dirty="0"/>
          </a:p>
        </p:txBody>
      </p:sp>
      <p:sp>
        <p:nvSpPr>
          <p:cNvPr id="3" name="Başlık 2"/>
          <p:cNvSpPr>
            <a:spLocks noGrp="1"/>
          </p:cNvSpPr>
          <p:nvPr>
            <p:ph type="title"/>
          </p:nvPr>
        </p:nvSpPr>
        <p:spPr/>
        <p:txBody>
          <a:bodyPr/>
          <a:lstStyle/>
          <a:p>
            <a:r>
              <a:rPr lang="tr-TR" dirty="0" err="1" smtClean="0"/>
              <a:t>Module</a:t>
            </a:r>
            <a:r>
              <a:rPr lang="tr-TR" dirty="0" smtClean="0"/>
              <a:t> 2 </a:t>
            </a:r>
            <a:r>
              <a:rPr lang="tr-TR" dirty="0" err="1" smtClean="0"/>
              <a:t>part</a:t>
            </a:r>
            <a:r>
              <a:rPr lang="tr-TR" dirty="0" smtClean="0"/>
              <a:t> 3</a:t>
            </a:r>
            <a:br>
              <a:rPr lang="tr-TR" dirty="0" smtClean="0"/>
            </a:br>
            <a:r>
              <a:rPr lang="en-GB" b="0" dirty="0"/>
              <a:t>Technology Stack</a:t>
            </a:r>
            <a:endParaRPr lang="en-GB" dirty="0"/>
          </a:p>
        </p:txBody>
      </p:sp>
    </p:spTree>
    <p:extLst>
      <p:ext uri="{BB962C8B-B14F-4D97-AF65-F5344CB8AC3E}">
        <p14:creationId xmlns:p14="http://schemas.microsoft.com/office/powerpoint/2010/main" val="33156676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ackTie">
  <a:themeElements>
    <a:clrScheme name="BlackTie">
      <a:dk1>
        <a:srgbClr val="000000"/>
      </a:dk1>
      <a:lt1>
        <a:srgbClr val="FFFFFF"/>
      </a:lt1>
      <a:dk2>
        <a:srgbClr val="46464A"/>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blipFill rotWithShape="1">
          <a:blip xmlns:r="http://schemas.openxmlformats.org/officeDocument/2006/relationships" r:embed="rId1">
            <a:duotone>
              <a:schemeClr val="phClr">
                <a:tint val="95000"/>
              </a:schemeClr>
              <a:schemeClr val="phClr">
                <a:shade val="20000"/>
              </a:schemeClr>
            </a:duotone>
          </a:blip>
          <a:stretch/>
        </a:blipFill>
        <a:gradFill rotWithShape="1">
          <a:gsLst>
            <a:gs pos="0">
              <a:schemeClr val="phClr">
                <a:tint val="40000"/>
                <a:satMod val="350000"/>
              </a:schemeClr>
            </a:gs>
            <a:gs pos="40000">
              <a:schemeClr val="phClr">
                <a:tint val="45000"/>
                <a:shade val="99000"/>
                <a:satMod val="350000"/>
              </a:schemeClr>
            </a:gs>
            <a:gs pos="100000">
              <a:schemeClr val="phClr">
                <a:shade val="30000"/>
                <a:satMod val="255000"/>
              </a:schemeClr>
            </a:gs>
          </a:gsLst>
          <a:path path="circle">
            <a:fillToRect l="50000" t="-80000" r="50000" b="18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102</TotalTime>
  <Words>2490</Words>
  <Application>Microsoft Office PowerPoint</Application>
  <PresentationFormat>Ekran Gösterisi (4:3)</PresentationFormat>
  <Paragraphs>166</Paragraphs>
  <Slides>20</Slides>
  <Notes>0</Notes>
  <HiddenSlides>0</HiddenSlides>
  <MMClips>0</MMClips>
  <ScaleCrop>false</ScaleCrop>
  <HeadingPairs>
    <vt:vector size="4" baseType="variant">
      <vt:variant>
        <vt:lpstr>Tema</vt:lpstr>
      </vt:variant>
      <vt:variant>
        <vt:i4>1</vt:i4>
      </vt:variant>
      <vt:variant>
        <vt:lpstr>Slayt Başlıkları</vt:lpstr>
      </vt:variant>
      <vt:variant>
        <vt:i4>20</vt:i4>
      </vt:variant>
    </vt:vector>
  </HeadingPairs>
  <TitlesOfParts>
    <vt:vector size="21" baseType="lpstr">
      <vt:lpstr>BlackTie</vt:lpstr>
      <vt:lpstr>PowerPoint Sunusu</vt:lpstr>
      <vt:lpstr>PowerPoint Sunusu</vt:lpstr>
      <vt:lpstr>INTRODUCTION</vt:lpstr>
      <vt:lpstr>Summary of introduction</vt:lpstr>
      <vt:lpstr>Module 1  Analyzing the business processes</vt:lpstr>
      <vt:lpstr>Module 1 part 2  Analyzing the business processes</vt:lpstr>
      <vt:lpstr>Module 2 Software Design and Technology Stack Selection </vt:lpstr>
      <vt:lpstr>Module 2 part 2  Justification of Technical Solutions</vt:lpstr>
      <vt:lpstr>Module 2 part 3 Technology Stack</vt:lpstr>
      <vt:lpstr>MODULE 2 PART 4 </vt:lpstr>
      <vt:lpstr>MODULE 2 PART 5  Conclusion</vt:lpstr>
      <vt:lpstr>Module 3  Design and Development of a Software Audit System</vt:lpstr>
      <vt:lpstr>Module 3 part 2 Technology Stack and system architecture</vt:lpstr>
      <vt:lpstr>MODULE 3 PART 3  Design Patterns , TESTING AND QUALİTY ASSURANCE</vt:lpstr>
      <vt:lpstr>MODULE 3 PART 4 Conclusion</vt:lpstr>
      <vt:lpstr>MODULE 4 System Deployment</vt:lpstr>
      <vt:lpstr>Module 4 part 2  System Functioning</vt:lpstr>
      <vt:lpstr>Module 4 part 3 Conclusion</vt:lpstr>
      <vt:lpstr>Reference list </vt:lpstr>
      <vt:lpstr>presentation layout graph</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dc:title>
  <dc:creator>Sam</dc:creator>
  <cp:lastModifiedBy>user</cp:lastModifiedBy>
  <cp:revision>12</cp:revision>
  <dcterms:created xsi:type="dcterms:W3CDTF">2023-06-16T13:25:52Z</dcterms:created>
  <dcterms:modified xsi:type="dcterms:W3CDTF">2023-06-16T15:29:55Z</dcterms:modified>
</cp:coreProperties>
</file>

<file path=docProps/thumbnail.jpeg>
</file>